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6" r:id="rId2"/>
    <p:sldId id="1012" r:id="rId3"/>
    <p:sldId id="1132" r:id="rId4"/>
    <p:sldId id="1133" r:id="rId5"/>
    <p:sldId id="279" r:id="rId6"/>
    <p:sldId id="272" r:id="rId7"/>
    <p:sldId id="1010" r:id="rId8"/>
    <p:sldId id="1020" r:id="rId9"/>
    <p:sldId id="1021" r:id="rId10"/>
    <p:sldId id="1022" r:id="rId11"/>
    <p:sldId id="1023" r:id="rId12"/>
    <p:sldId id="510" r:id="rId13"/>
    <p:sldId id="270" r:id="rId14"/>
    <p:sldId id="503" r:id="rId15"/>
    <p:sldId id="514" r:id="rId16"/>
    <p:sldId id="509" r:id="rId17"/>
    <p:sldId id="1131" r:id="rId18"/>
    <p:sldId id="505" r:id="rId19"/>
    <p:sldId id="386" r:id="rId20"/>
    <p:sldId id="484" r:id="rId21"/>
    <p:sldId id="487" r:id="rId22"/>
    <p:sldId id="501" r:id="rId23"/>
    <p:sldId id="511" r:id="rId24"/>
    <p:sldId id="1009" r:id="rId25"/>
    <p:sldId id="269" r:id="rId26"/>
  </p:sldIdLst>
  <p:sldSz cx="12192000" cy="6858000"/>
  <p:notesSz cx="6858000" cy="9144000"/>
  <p:embeddedFontLst>
    <p:embeddedFont>
      <p:font typeface="Aharoni" panose="02010803020104030203" pitchFamily="2" charset="-79"/>
      <p:bold r:id="rId28"/>
    </p:embeddedFont>
    <p:embeddedFont>
      <p:font typeface="Futura PT Light" panose="020B0604020202020204" charset="0"/>
      <p:regular r:id="rId29"/>
      <p:italic r:id="rId30"/>
    </p:embeddedFont>
    <p:embeddedFont>
      <p:font typeface="Futura PT Medium" panose="020B0604020202020204" charset="0"/>
      <p:regular r:id="rId31"/>
      <p:italic r:id="rId32"/>
    </p:embeddedFont>
    <p:embeddedFont>
      <p:font typeface="Helvetica" panose="020B060402020202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Public Sans" panose="020B060402020202020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6B53CC7-0808-4F8D-BD75-18011671244C}">
          <p14:sldIdLst>
            <p14:sldId id="256"/>
          </p14:sldIdLst>
        </p14:section>
        <p14:section name="1" id="{5EF5C2C2-0F3C-49FA-926A-1B0A2107B547}">
          <p14:sldIdLst>
            <p14:sldId id="1012"/>
            <p14:sldId id="1132"/>
            <p14:sldId id="1133"/>
            <p14:sldId id="279"/>
            <p14:sldId id="272"/>
            <p14:sldId id="1010"/>
            <p14:sldId id="1020"/>
            <p14:sldId id="1021"/>
            <p14:sldId id="1022"/>
            <p14:sldId id="1023"/>
            <p14:sldId id="510"/>
            <p14:sldId id="270"/>
            <p14:sldId id="503"/>
            <p14:sldId id="514"/>
            <p14:sldId id="509"/>
            <p14:sldId id="1131"/>
            <p14:sldId id="505"/>
            <p14:sldId id="386"/>
            <p14:sldId id="484"/>
            <p14:sldId id="487"/>
            <p14:sldId id="501"/>
            <p14:sldId id="511"/>
            <p14:sldId id="1009"/>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C7E"/>
    <a:srgbClr val="6C2A51"/>
    <a:srgbClr val="FFFFFF"/>
    <a:srgbClr val="1E4964"/>
    <a:srgbClr val="F6F2EE"/>
    <a:srgbClr val="F6F3E6"/>
    <a:srgbClr val="FAF3E2"/>
    <a:srgbClr val="F4E6C1"/>
    <a:srgbClr val="225270"/>
    <a:srgbClr val="F7F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1139" autoAdjust="0"/>
  </p:normalViewPr>
  <p:slideViewPr>
    <p:cSldViewPr snapToGrid="0">
      <p:cViewPr varScale="1">
        <p:scale>
          <a:sx n="90" d="100"/>
          <a:sy n="90" d="100"/>
        </p:scale>
        <p:origin x="2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C0E68-C8B6-4AF1-B05B-6002CD80A568}" type="datetimeFigureOut">
              <a:rPr lang="sv-SE" smtClean="0"/>
              <a:t>2024-11-19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021A9-D58B-40F9-8734-81747858B161}" type="slidenum">
              <a:rPr lang="sv-SE" smtClean="0"/>
              <a:t>‹#›</a:t>
            </a:fld>
            <a:endParaRPr lang="sv-SE"/>
          </a:p>
        </p:txBody>
      </p:sp>
    </p:spTree>
    <p:extLst>
      <p:ext uri="{BB962C8B-B14F-4D97-AF65-F5344CB8AC3E}">
        <p14:creationId xmlns:p14="http://schemas.microsoft.com/office/powerpoint/2010/main" val="228622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Olika perspektiv på samma sak. Sjukhuset annat fokus/SPV </a:t>
            </a:r>
          </a:p>
          <a:p>
            <a:r>
              <a:rPr lang="sv-SE" dirty="0"/>
              <a:t>Hur säkerställer vi att vi identifierar och möter patienternas behov av tidig palliativ vård i ett system som har så olika perspektiv?</a:t>
            </a:r>
          </a:p>
          <a:p>
            <a:r>
              <a:rPr lang="sv-SE" dirty="0"/>
              <a:t>Hur utnyttjar vi våra resurser och kompetenser på bästa sätt?</a:t>
            </a:r>
          </a:p>
          <a:p>
            <a:endParaRPr lang="sv-SE" dirty="0"/>
          </a:p>
          <a:p>
            <a:r>
              <a:rPr lang="sv-SE" dirty="0"/>
              <a:t>Jobbat med forskning kring </a:t>
            </a:r>
            <a:r>
              <a:rPr lang="sv-SE" dirty="0" err="1"/>
              <a:t>pat</a:t>
            </a:r>
            <a:r>
              <a:rPr lang="sv-SE" dirty="0"/>
              <a:t> upplevelser och behov i cancerprocessen i 15 år.</a:t>
            </a:r>
          </a:p>
          <a:p>
            <a:r>
              <a:rPr lang="sv-SE" dirty="0"/>
              <a:t>Det slog mig att man pratar om samma viktiga gap utifrån helt olika verkligheter. Om vi då istället ställer oss i patienten och den närståendes situation och fokuserar på hur vi kan sluta detta gap. Vad behövs då?</a:t>
            </a:r>
          </a:p>
          <a:p>
            <a:endParaRPr lang="sv-SE" dirty="0"/>
          </a:p>
          <a:p>
            <a:r>
              <a:rPr lang="sv-SE" dirty="0"/>
              <a:t>Vad beror gapet på?</a:t>
            </a:r>
          </a:p>
          <a:p>
            <a:pPr marL="228600" indent="-228600">
              <a:buAutoNum type="arabicPeriod"/>
            </a:pP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a:t>
            </a:fld>
            <a:endParaRPr lang="sv-SE"/>
          </a:p>
        </p:txBody>
      </p:sp>
    </p:spTree>
    <p:extLst>
      <p:ext uri="{BB962C8B-B14F-4D97-AF65-F5344CB8AC3E}">
        <p14:creationId xmlns:p14="http://schemas.microsoft.com/office/powerpoint/2010/main" val="187108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Mikael </a:t>
            </a:r>
            <a:r>
              <a:rPr lang="en-US" b="1" dirty="0" err="1"/>
              <a:t>sammanfatta</a:t>
            </a:r>
            <a:r>
              <a:rPr lang="en-US" b="1" dirty="0"/>
              <a:t> </a:t>
            </a:r>
            <a:r>
              <a:rPr lang="en-US" b="1" dirty="0" err="1"/>
              <a:t>fynden</a:t>
            </a:r>
            <a:r>
              <a:rPr lang="en-US" dirty="0"/>
              <a:t>: </a:t>
            </a:r>
          </a:p>
          <a:p>
            <a:pPr algn="l"/>
            <a:endParaRPr lang="sv-SE" sz="1800" b="0" i="0" u="none" strike="noStrike" baseline="0" dirty="0">
              <a:solidFill>
                <a:srgbClr val="000000"/>
              </a:solidFill>
              <a:latin typeface="Verdana" panose="020B0604030504040204" pitchFamily="34" charset="0"/>
            </a:endParaRPr>
          </a:p>
          <a:p>
            <a:endParaRPr lang="sv-SE" sz="1800" b="0" i="0" u="none" strike="noStrike" baseline="0" dirty="0">
              <a:latin typeface="Verdana" panose="020B0604030504040204" pitchFamily="34" charset="0"/>
            </a:endParaRPr>
          </a:p>
          <a:p>
            <a:pPr marR="0" algn="l"/>
            <a:r>
              <a:rPr lang="sv-SE" sz="1800" b="0" i="0" u="none" strike="noStrike" baseline="0" dirty="0">
                <a:latin typeface="Verdana" panose="020B0604030504040204" pitchFamily="34" charset="0"/>
              </a:rPr>
              <a:t>Nydiagnostiserad </a:t>
            </a:r>
            <a:r>
              <a:rPr lang="sv-SE" sz="1800" b="0" i="0" u="none" strike="noStrike" baseline="0" dirty="0" err="1">
                <a:latin typeface="Verdana" panose="020B0604030504040204" pitchFamily="34" charset="0"/>
              </a:rPr>
              <a:t>metastaserad</a:t>
            </a:r>
            <a:r>
              <a:rPr lang="sv-SE" sz="1800" b="0" i="0" u="none" strike="noStrike" baseline="0" dirty="0">
                <a:latin typeface="Verdana" panose="020B0604030504040204" pitchFamily="34" charset="0"/>
              </a:rPr>
              <a:t> icke-småcellig lung-ca</a:t>
            </a:r>
          </a:p>
          <a:p>
            <a:pPr marR="0" algn="l"/>
            <a:r>
              <a:rPr lang="sv-SE" sz="1800" b="0" i="0" u="none" strike="noStrike" baseline="0" dirty="0">
                <a:latin typeface="Verdana" panose="020B0604030504040204" pitchFamily="34" charset="0"/>
              </a:rPr>
              <a:t>Tidig palliativ vård (77 </a:t>
            </a:r>
            <a:r>
              <a:rPr lang="sv-SE" sz="1800" b="0" i="0" u="none" strike="noStrike" baseline="0" dirty="0" err="1">
                <a:latin typeface="Verdana" panose="020B0604030504040204" pitchFamily="34" charset="0"/>
              </a:rPr>
              <a:t>pat</a:t>
            </a:r>
            <a:r>
              <a:rPr lang="sv-SE" sz="1800" b="0" i="0" u="none" strike="noStrike" baseline="0" dirty="0">
                <a:latin typeface="Verdana" panose="020B0604030504040204" pitchFamily="34" charset="0"/>
              </a:rPr>
              <a:t>) vs standard onkologisk behandling (74) med on-</a:t>
            </a:r>
            <a:r>
              <a:rPr lang="sv-SE" sz="1800" b="0" i="0" u="none" strike="noStrike" baseline="0" dirty="0" err="1">
                <a:latin typeface="Verdana" panose="020B0604030504040204" pitchFamily="34" charset="0"/>
              </a:rPr>
              <a:t>demand</a:t>
            </a:r>
            <a:r>
              <a:rPr lang="sv-SE" sz="1800" b="0" i="0" u="none" strike="noStrike" baseline="0" dirty="0">
                <a:latin typeface="Verdana" panose="020B0604030504040204" pitchFamily="34" charset="0"/>
              </a:rPr>
              <a:t>-palliativ vård (10)</a:t>
            </a:r>
          </a:p>
          <a:p>
            <a:pPr marR="0" algn="l"/>
            <a:r>
              <a:rPr lang="sv-SE" sz="1800" b="0" i="0" u="none" strike="noStrike" baseline="0" dirty="0">
                <a:latin typeface="Verdana" panose="020B0604030504040204" pitchFamily="34" charset="0"/>
              </a:rPr>
              <a:t>Inom 3 veckor poliklinisk uppföljning av </a:t>
            </a:r>
            <a:r>
              <a:rPr lang="sv-SE" sz="1800" b="0" i="0" u="none" strike="noStrike" baseline="0" dirty="0" err="1">
                <a:latin typeface="Verdana" panose="020B0604030504040204" pitchFamily="34" charset="0"/>
              </a:rPr>
              <a:t>spec</a:t>
            </a:r>
            <a:r>
              <a:rPr lang="sv-SE" sz="1800" b="0" i="0" u="none" strike="noStrike" baseline="0" dirty="0">
                <a:latin typeface="Verdana" panose="020B0604030504040204" pitchFamily="34" charset="0"/>
              </a:rPr>
              <a:t> pall team (läk/</a:t>
            </a:r>
            <a:r>
              <a:rPr lang="sv-SE" sz="1800" b="0" i="0" u="none" strike="noStrike" baseline="0" dirty="0" err="1">
                <a:latin typeface="Verdana" panose="020B0604030504040204" pitchFamily="34" charset="0"/>
              </a:rPr>
              <a:t>ssk</a:t>
            </a:r>
            <a:r>
              <a:rPr lang="sv-SE" sz="1800" b="0" i="0" u="none" strike="noStrike" baseline="0" dirty="0">
                <a:latin typeface="Verdana" panose="020B0604030504040204" pitchFamily="34" charset="0"/>
              </a:rPr>
              <a:t>), journalförs i speciell mall</a:t>
            </a:r>
          </a:p>
          <a:p>
            <a:pPr marR="0" algn="l"/>
            <a:r>
              <a:rPr lang="sv-SE" sz="1800" b="0" i="0" u="none" strike="noStrike" baseline="0" dirty="0">
                <a:latin typeface="Verdana" panose="020B0604030504040204" pitchFamily="34" charset="0"/>
              </a:rPr>
              <a:t>Månatlig kontakt plus </a:t>
            </a:r>
            <a:r>
              <a:rPr lang="sv-SE" sz="1800" b="0" i="0" u="none" strike="noStrike" baseline="0" dirty="0" err="1">
                <a:latin typeface="Verdana" panose="020B0604030504040204" pitchFamily="34" charset="0"/>
              </a:rPr>
              <a:t>vb</a:t>
            </a:r>
            <a:r>
              <a:rPr lang="sv-SE" sz="1800" b="0" i="0" u="none" strike="noStrike" baseline="0" dirty="0">
                <a:latin typeface="Verdana" panose="020B0604030504040204" pitchFamily="34" charset="0"/>
              </a:rPr>
              <a:t> inom 3 v efter randomisering fram till </a:t>
            </a:r>
            <a:r>
              <a:rPr lang="sv-SE" sz="1800" b="0" i="0" u="none" strike="noStrike" baseline="0" dirty="0" err="1">
                <a:latin typeface="Verdana" panose="020B0604030504040204" pitchFamily="34" charset="0"/>
              </a:rPr>
              <a:t>dödsfallInventera</a:t>
            </a:r>
            <a:r>
              <a:rPr lang="sv-SE" sz="1800" b="0" i="0" u="none" strike="noStrike" baseline="0" dirty="0">
                <a:latin typeface="Verdana" panose="020B0604030504040204" pitchFamily="34" charset="0"/>
              </a:rPr>
              <a:t> fysiska och psykiska symtom</a:t>
            </a:r>
          </a:p>
          <a:p>
            <a:pPr marR="0" algn="l"/>
            <a:r>
              <a:rPr lang="sv-SE" sz="1800" b="0" i="0" u="none" strike="noStrike" baseline="0" dirty="0">
                <a:latin typeface="Verdana" panose="020B0604030504040204" pitchFamily="34" charset="0"/>
              </a:rPr>
              <a:t>Dokumentera mål med vården</a:t>
            </a:r>
          </a:p>
          <a:p>
            <a:pPr marR="0" algn="l"/>
            <a:r>
              <a:rPr lang="sv-SE" sz="1800" b="0" i="0" u="none" strike="noStrike" baseline="0" dirty="0">
                <a:latin typeface="Verdana" panose="020B0604030504040204" pitchFamily="34" charset="0"/>
              </a:rPr>
              <a:t>Stöd i beslut om medicinska åtgärder</a:t>
            </a:r>
          </a:p>
          <a:p>
            <a:pPr marR="0" algn="l"/>
            <a:endParaRPr lang="sv-SE" sz="1800" b="0" i="0" u="none" strike="noStrike" baseline="0" dirty="0">
              <a:latin typeface="Verdana" panose="020B0604030504040204" pitchFamily="34" charset="0"/>
            </a:endParaRPr>
          </a:p>
          <a:p>
            <a:r>
              <a:rPr lang="en-US" dirty="0"/>
              <a:t>Background Patients with metastatic non–small-cell lung cancer have a substantial symptom burden and may receive aggressive care at the end of life. We examined the effect of introducing palliative care early after diagnosis on patient-reported outcomes and end-of-life care among ambulatory patients with newly diagnosed disease. Methods We randomly assigned patients with newly diagnosed metastatic non–small-cell lung cancer to receive either early palliative care integrated with standard oncologic care or standard oncologic care alone. Quality of life and mood were assessed at baseline and at 12 weeks with the use of the Functional Assessment of Cancer Therapy–Lung (FACT-L) scale and the Hospital Anxiety and Depression Scale, respectively. The primary outcome was the change in the quality of life at 12 weeks. Data on end-of-life care were collected from electronic medical records. Results Of the 151 patients who underwent randomization, 27 died by 12 weeks and 107 (86% of the remaining patients) completed assessments. Patients assigned to early palliative care had a better quality of life than did patients assigned to standard care (mean score on the FACT-L scale [in which scores range from 0 to 136, with higher scores indicating better quality of life], 98.0 vs. 91.5; P=0.03). In addition, fewer patients in the palliative care group than in the standard care group had depressive symptoms (16% vs. 38%, P=0.01). Despite the fact that fewer patients in the early palliative care group than in the standard care group received aggressive end-of-life care (33% vs. 54%, P=0.05), median survival was longer among patients receiving early palliative care (11.6 months vs. 8.9 months, P=0.02). Conclusions Among patients with metastatic non–small-cell lung cancer, early palliative care led to significant improvements in both quality of life and mood. As compared with patients receiving standard care, patients receiving early palliative care had less aggressive care at the end of life but longer survival. (Funded by an American Society of Clinical Oncology Career Development Award and philanthropic gifts; ClinicalTrials.gov number, NCT01038271.</a:t>
            </a: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14</a:t>
            </a:fld>
            <a:endParaRPr lang="sv-SE"/>
          </a:p>
        </p:txBody>
      </p:sp>
    </p:spTree>
    <p:extLst>
      <p:ext uri="{BB962C8B-B14F-4D97-AF65-F5344CB8AC3E}">
        <p14:creationId xmlns:p14="http://schemas.microsoft.com/office/powerpoint/2010/main" val="130340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ASCO</a:t>
            </a:r>
            <a:br>
              <a:rPr lang="en-US" dirty="0"/>
            </a:br>
            <a:r>
              <a:rPr lang="en-US" dirty="0"/>
              <a:t>guidelines also state that early integration of SPC should be initiated within 8 weeks of</a:t>
            </a:r>
            <a:br>
              <a:rPr lang="en-US" dirty="0"/>
            </a:br>
            <a:r>
              <a:rPr lang="en-US" dirty="0"/>
              <a:t>diagnosis of a stage IV solid tumor or stage ≥III pancreatic or lung cancer. Substantial</a:t>
            </a:r>
            <a:br>
              <a:rPr lang="en-US" dirty="0"/>
            </a:br>
            <a:r>
              <a:rPr lang="en-US" dirty="0"/>
              <a:t>variation exists in the referral rates to PC units across the United States. A report</a:t>
            </a:r>
            <a:br>
              <a:rPr lang="en-US" dirty="0"/>
            </a:br>
            <a:r>
              <a:rPr lang="en-US" dirty="0"/>
              <a:t>released by ASCO in 2017 showed that up to 68% of oncologists do not refer their</a:t>
            </a:r>
            <a:br>
              <a:rPr lang="en-US" dirty="0"/>
            </a:br>
            <a:r>
              <a:rPr lang="en-US" dirty="0"/>
              <a:t>patients to an SPC unit at all, while the remaining 32% do so only within the patient’s</a:t>
            </a:r>
            <a:br>
              <a:rPr lang="en-US" dirty="0"/>
            </a:br>
            <a:r>
              <a:rPr lang="en-US" dirty="0"/>
              <a:t>final month of life [67].</a:t>
            </a: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15</a:t>
            </a:fld>
            <a:endParaRPr lang="sv-SE"/>
          </a:p>
        </p:txBody>
      </p:sp>
    </p:spTree>
    <p:extLst>
      <p:ext uri="{BB962C8B-B14F-4D97-AF65-F5344CB8AC3E}">
        <p14:creationId xmlns:p14="http://schemas.microsoft.com/office/powerpoint/2010/main" val="181773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en-US" sz="1800" b="0" i="0" u="none" strike="noStrike" baseline="0" dirty="0">
                <a:latin typeface="Helvetica" panose="020B0604020202020204" pitchFamily="34" charset="0"/>
              </a:rPr>
              <a:t>The aim of this study was to describe the impact of initial treatment strategy and survival time on the quality of end-of-life care among patients with </a:t>
            </a:r>
            <a:r>
              <a:rPr lang="en-US" sz="1800" b="0" i="0" u="none" strike="noStrike" baseline="0" dirty="0" err="1">
                <a:latin typeface="Helvetica" panose="020B0604020202020204" pitchFamily="34" charset="0"/>
              </a:rPr>
              <a:t>oesophageal</a:t>
            </a:r>
            <a:r>
              <a:rPr lang="en-US" sz="1800" b="0" i="0" u="none" strike="noStrike" baseline="0" dirty="0">
                <a:latin typeface="Helvetica" panose="020B0604020202020204" pitchFamily="34" charset="0"/>
              </a:rPr>
              <a:t> and gastric cancer.</a:t>
            </a:r>
          </a:p>
          <a:p>
            <a:pPr algn="l"/>
            <a:r>
              <a:rPr lang="sv-SE" sz="1800" b="1" i="0" u="none" strike="noStrike" baseline="0" dirty="0" err="1">
                <a:latin typeface="Helvetica-Bold"/>
              </a:rPr>
              <a:t>Methods</a:t>
            </a:r>
            <a:endParaRPr lang="sv-SE" sz="1800" b="1" i="0" u="none" strike="noStrike" baseline="0" dirty="0">
              <a:latin typeface="Helvetica-Bold"/>
            </a:endParaRPr>
          </a:p>
          <a:p>
            <a:pPr algn="l"/>
            <a:r>
              <a:rPr lang="en-US" sz="1800" b="0" i="0" u="none" strike="noStrike" baseline="0" dirty="0">
                <a:latin typeface="Helvetica" panose="020B0604020202020204" pitchFamily="34" charset="0"/>
              </a:rPr>
              <a:t>patients who died from </a:t>
            </a:r>
            <a:r>
              <a:rPr lang="en-US" sz="1800" b="0" i="0" u="none" strike="noStrike" baseline="0" dirty="0" err="1">
                <a:latin typeface="Helvetica" panose="020B0604020202020204" pitchFamily="34" charset="0"/>
              </a:rPr>
              <a:t>oesophageal</a:t>
            </a:r>
            <a:r>
              <a:rPr lang="en-US" sz="1800" b="0" i="0" u="none" strike="noStrike" baseline="0" dirty="0">
                <a:latin typeface="Helvetica" panose="020B0604020202020204" pitchFamily="34" charset="0"/>
              </a:rPr>
              <a:t> and gastric cancer in Sweden during 2014–2016.  2156 individuals were included. Associations between initial treatment strategy and survival time and end-of-life care quality indicators were investigated.</a:t>
            </a:r>
          </a:p>
          <a:p>
            <a:pPr algn="l"/>
            <a:r>
              <a:rPr lang="sv-SE" sz="1800" b="1" i="0" u="none" strike="noStrike" baseline="0" dirty="0" err="1">
                <a:latin typeface="Helvetica-Bold"/>
              </a:rPr>
              <a:t>Results</a:t>
            </a:r>
            <a:endParaRPr lang="sv-SE" sz="1800" b="1" i="0" u="none" strike="noStrike" baseline="0" dirty="0">
              <a:latin typeface="Helvetica-Bold"/>
            </a:endParaRPr>
          </a:p>
          <a:p>
            <a:pPr algn="l"/>
            <a:r>
              <a:rPr lang="en-US" sz="1800" b="0" i="0" u="none" strike="noStrike" baseline="0" dirty="0">
                <a:latin typeface="Helvetica" panose="020B0604020202020204" pitchFamily="34" charset="0"/>
              </a:rPr>
              <a:t>Patients with a survival of </a:t>
            </a:r>
            <a:r>
              <a:rPr lang="en-US" sz="1800" b="0" i="0" u="none" strike="noStrike" baseline="0" dirty="0">
                <a:latin typeface="TeX_CM_Maths_Symbols"/>
              </a:rPr>
              <a:t>�</a:t>
            </a:r>
            <a:r>
              <a:rPr lang="en-US" sz="1800" b="0" i="0" u="none" strike="noStrike" baseline="0" dirty="0">
                <a:latin typeface="Helvetica" panose="020B0604020202020204" pitchFamily="34" charset="0"/>
              </a:rPr>
              <a:t>3 months and 4–7 months had higher RRs for hospital death</a:t>
            </a:r>
          </a:p>
          <a:p>
            <a:pPr algn="l"/>
            <a:r>
              <a:rPr lang="en-US" sz="1800" b="0" i="0" u="none" strike="noStrike" baseline="0" dirty="0">
                <a:latin typeface="Helvetica" panose="020B0604020202020204" pitchFamily="34" charset="0"/>
              </a:rPr>
              <a:t>compared to patients with a survival </a:t>
            </a:r>
            <a:r>
              <a:rPr lang="en-US" sz="1800" b="0" i="0" u="none" strike="noStrike" baseline="0" dirty="0">
                <a:latin typeface="TeX_CM_Maths_Symbols"/>
              </a:rPr>
              <a:t>�</a:t>
            </a:r>
            <a:r>
              <a:rPr lang="en-US" sz="1800" b="0" i="0" u="none" strike="noStrike" baseline="0" dirty="0">
                <a:latin typeface="Helvetica" panose="020B0604020202020204" pitchFamily="34" charset="0"/>
              </a:rPr>
              <a:t>17 months. Patients with a survival of </a:t>
            </a:r>
            <a:r>
              <a:rPr lang="en-US" sz="1800" b="0" i="0" u="none" strike="noStrike" baseline="0" dirty="0">
                <a:latin typeface="TeX_CM_Maths_Symbols"/>
              </a:rPr>
              <a:t>�</a:t>
            </a:r>
            <a:r>
              <a:rPr lang="en-US" sz="1800" b="0" i="0" u="none" strike="noStrike" baseline="0" dirty="0">
                <a:latin typeface="Helvetica" panose="020B0604020202020204" pitchFamily="34" charset="0"/>
              </a:rPr>
              <a:t>3 months also</a:t>
            </a:r>
          </a:p>
          <a:p>
            <a:pPr algn="l"/>
            <a:r>
              <a:rPr lang="en-US" sz="1800" b="0" i="0" u="none" strike="noStrike" baseline="0" dirty="0">
                <a:latin typeface="Helvetica" panose="020B0604020202020204" pitchFamily="34" charset="0"/>
              </a:rPr>
              <a:t>had a lower RR for end-of-life information and bereavement support compared to patients</a:t>
            </a:r>
          </a:p>
          <a:p>
            <a:pPr algn="l"/>
            <a:r>
              <a:rPr lang="en-US" sz="1800" b="0" i="0" u="none" strike="noStrike" baseline="0" dirty="0">
                <a:latin typeface="Helvetica" panose="020B0604020202020204" pitchFamily="34" charset="0"/>
              </a:rPr>
              <a:t>with a survival </a:t>
            </a:r>
            <a:r>
              <a:rPr lang="en-US" sz="1800" b="0" i="0" u="none" strike="noStrike" baseline="0" dirty="0">
                <a:latin typeface="TeX_CM_Maths_Symbols"/>
              </a:rPr>
              <a:t>�</a:t>
            </a:r>
            <a:r>
              <a:rPr lang="en-US" sz="1800" b="0" i="0" u="none" strike="noStrike" baseline="0" dirty="0">
                <a:latin typeface="Helvetica" panose="020B0604020202020204" pitchFamily="34" charset="0"/>
              </a:rPr>
              <a:t>17 months, while the risks of pain assessment and oral assessment were</a:t>
            </a:r>
          </a:p>
          <a:p>
            <a:pPr algn="l"/>
            <a:r>
              <a:rPr lang="en-US" sz="1800" b="0" i="0" u="none" strike="noStrike" baseline="0" dirty="0">
                <a:latin typeface="Helvetica" panose="020B0604020202020204" pitchFamily="34" charset="0"/>
              </a:rPr>
              <a:t>not associated with survival time. Compared to patients with curative treatment, patients</a:t>
            </a:r>
          </a:p>
          <a:p>
            <a:pPr algn="l"/>
            <a:r>
              <a:rPr lang="en-US" sz="1800" b="0" i="0" u="none" strike="noStrike" baseline="0" dirty="0">
                <a:latin typeface="Helvetica" panose="020B0604020202020204" pitchFamily="34" charset="0"/>
              </a:rPr>
              <a:t>with no </a:t>
            </a:r>
            <a:r>
              <a:rPr lang="en-US" sz="1800" b="0" i="0" u="none" strike="noStrike" baseline="0" dirty="0" err="1">
                <a:latin typeface="Helvetica" panose="020B0604020202020204" pitchFamily="34" charset="0"/>
              </a:rPr>
              <a:t>tumour</a:t>
            </a:r>
            <a:r>
              <a:rPr lang="en-US" sz="1800" b="0" i="0" u="none" strike="noStrike" baseline="0" dirty="0">
                <a:latin typeface="Helvetica" panose="020B0604020202020204" pitchFamily="34" charset="0"/>
              </a:rPr>
              <a:t>-directed treatment had a lower RR for pain assessment. No significant differences were shown between the treatment groups regarding hospital death, end-of-life</a:t>
            </a:r>
          </a:p>
          <a:p>
            <a:pPr algn="l"/>
            <a:r>
              <a:rPr lang="en-US" sz="1800" b="0" i="0" u="none" strike="noStrike" baseline="0" dirty="0">
                <a:latin typeface="Helvetica" panose="020B0604020202020204" pitchFamily="34" charset="0"/>
              </a:rPr>
              <a:t>information, oral health assessment, and bereavement support.</a:t>
            </a:r>
          </a:p>
          <a:p>
            <a:pPr algn="l"/>
            <a:r>
              <a:rPr lang="sv-SE" sz="1800" b="1" i="0" u="none" strike="noStrike" baseline="0" dirty="0" err="1">
                <a:latin typeface="Helvetica-Bold"/>
              </a:rPr>
              <a:t>Conclusions</a:t>
            </a:r>
            <a:endParaRPr lang="sv-SE" sz="1800" b="1" i="0" u="none" strike="noStrike" baseline="0" dirty="0">
              <a:latin typeface="Helvetica-Bold"/>
            </a:endParaRPr>
          </a:p>
          <a:p>
            <a:pPr algn="l"/>
            <a:r>
              <a:rPr lang="en-US" sz="1800" b="0" i="0" u="none" strike="noStrike" baseline="0" dirty="0">
                <a:latin typeface="Helvetica" panose="020B0604020202020204" pitchFamily="34" charset="0"/>
              </a:rPr>
              <a:t>Short survival time is associated with several indicators of low quality end-of-life care among</a:t>
            </a:r>
          </a:p>
          <a:p>
            <a:pPr algn="l"/>
            <a:r>
              <a:rPr lang="en-US" sz="1800" b="0" i="0" u="none" strike="noStrike" baseline="0" dirty="0">
                <a:latin typeface="Helvetica" panose="020B0604020202020204" pitchFamily="34" charset="0"/>
              </a:rPr>
              <a:t>patients with </a:t>
            </a:r>
            <a:r>
              <a:rPr lang="en-US" sz="1800" b="0" i="0" u="none" strike="noStrike" baseline="0" dirty="0" err="1">
                <a:latin typeface="Helvetica" panose="020B0604020202020204" pitchFamily="34" charset="0"/>
              </a:rPr>
              <a:t>oesophageal</a:t>
            </a:r>
            <a:r>
              <a:rPr lang="en-US" sz="1800" b="0" i="0" u="none" strike="noStrike" baseline="0" dirty="0">
                <a:latin typeface="Helvetica" panose="020B0604020202020204" pitchFamily="34" charset="0"/>
              </a:rPr>
              <a:t> and gastric cancer, suggesting that a proactive palliative care</a:t>
            </a:r>
          </a:p>
          <a:p>
            <a:pPr algn="l"/>
            <a:r>
              <a:rPr lang="en-US" sz="1800" b="0" i="0" u="none" strike="noStrike" baseline="0" dirty="0">
                <a:latin typeface="Helvetica" panose="020B0604020202020204" pitchFamily="34" charset="0"/>
              </a:rPr>
              <a:t>approach is imperative to ensure quality end-of-life care.</a:t>
            </a: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16</a:t>
            </a:fld>
            <a:endParaRPr lang="sv-SE"/>
          </a:p>
        </p:txBody>
      </p:sp>
    </p:spTree>
    <p:extLst>
      <p:ext uri="{BB962C8B-B14F-4D97-AF65-F5344CB8AC3E}">
        <p14:creationId xmlns:p14="http://schemas.microsoft.com/office/powerpoint/2010/main" val="146167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18</a:t>
            </a:fld>
            <a:endParaRPr lang="sv-SE"/>
          </a:p>
        </p:txBody>
      </p:sp>
    </p:spTree>
    <p:extLst>
      <p:ext uri="{BB962C8B-B14F-4D97-AF65-F5344CB8AC3E}">
        <p14:creationId xmlns:p14="http://schemas.microsoft.com/office/powerpoint/2010/main" val="14272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5AB93D0-C15F-4CA5-9089-91F43F8FA53E}" type="slidenum">
              <a:rPr lang="sv-SE" smtClean="0"/>
              <a:t>19</a:t>
            </a:fld>
            <a:endParaRPr lang="sv-SE"/>
          </a:p>
        </p:txBody>
      </p:sp>
    </p:spTree>
    <p:extLst>
      <p:ext uri="{BB962C8B-B14F-4D97-AF65-F5344CB8AC3E}">
        <p14:creationId xmlns:p14="http://schemas.microsoft.com/office/powerpoint/2010/main" val="317487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22222"/>
                </a:solidFill>
                <a:effectLst/>
                <a:latin typeface="open sans" panose="020B0606030504020204" pitchFamily="34" charset="0"/>
              </a:rPr>
              <a:t>En del av </a:t>
            </a:r>
            <a:r>
              <a:rPr lang="sv-SE" b="0" i="0" dirty="0" err="1">
                <a:solidFill>
                  <a:srgbClr val="222222"/>
                </a:solidFill>
                <a:effectLst/>
                <a:latin typeface="open sans" panose="020B0606030504020204" pitchFamily="34" charset="0"/>
              </a:rPr>
              <a:t>kunspaksstryningen</a:t>
            </a:r>
            <a:r>
              <a:rPr lang="sv-SE" b="0" i="0" dirty="0">
                <a:solidFill>
                  <a:srgbClr val="222222"/>
                </a:solidFill>
                <a:effectLst/>
                <a:latin typeface="open sans" panose="020B0606030504020204" pitchFamily="34" charset="0"/>
              </a:rPr>
              <a:t>. Övergripande mål med vårdförloppet är ökad jämlikhet och kvalitet, genom att bland annat öka kunskapen om att identifiera patienter med palliativa vårdbehov, erbjuda berörda patienter och närstående samtal om förväntat sjukdomsförlopp, prognos och behandlingsintention samt bidra till att fler patienter får tillgång till ett strukturerat palliativt omhändertagande.</a:t>
            </a: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20</a:t>
            </a:fld>
            <a:endParaRPr lang="sv-SE"/>
          </a:p>
        </p:txBody>
      </p:sp>
    </p:spTree>
    <p:extLst>
      <p:ext uri="{BB962C8B-B14F-4D97-AF65-F5344CB8AC3E}">
        <p14:creationId xmlns:p14="http://schemas.microsoft.com/office/powerpoint/2010/main" val="27867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24</a:t>
            </a:fld>
            <a:endParaRPr lang="sv-SE"/>
          </a:p>
        </p:txBody>
      </p:sp>
    </p:spTree>
    <p:extLst>
      <p:ext uri="{BB962C8B-B14F-4D97-AF65-F5344CB8AC3E}">
        <p14:creationId xmlns:p14="http://schemas.microsoft.com/office/powerpoint/2010/main" val="49576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Marlene</a:t>
            </a:r>
            <a:r>
              <a:rPr lang="sv-SE" dirty="0"/>
              <a:t> kan ta denna del om du vill </a:t>
            </a:r>
          </a:p>
          <a:p>
            <a:r>
              <a:rPr lang="sv-SE" dirty="0"/>
              <a:t>För att vi ska förstå hur vi ska kunna samverka behöver vi först förstå hur den </a:t>
            </a:r>
            <a:r>
              <a:rPr lang="sv-SE" dirty="0" err="1"/>
              <a:t>spec</a:t>
            </a:r>
            <a:r>
              <a:rPr lang="sv-SE" dirty="0"/>
              <a:t> palliativa vården är organiserad i Skåne.</a:t>
            </a:r>
          </a:p>
          <a:p>
            <a:pPr marL="171450" indent="-171450">
              <a:buFontTx/>
              <a:buChar char="-"/>
            </a:pPr>
            <a:r>
              <a:rPr lang="sv-SE" dirty="0"/>
              <a:t>På flera sätt unik (sammanhållen på regional basis)</a:t>
            </a:r>
          </a:p>
          <a:p>
            <a:pPr marL="171450" indent="-171450">
              <a:buFontTx/>
              <a:buChar char="-"/>
            </a:pPr>
            <a:r>
              <a:rPr lang="sv-SE" dirty="0"/>
              <a:t>Utvecklingen får mer och mer mot nya lösningar. Konsulter har funnits länge. Palliativ mottagning</a:t>
            </a:r>
          </a:p>
          <a:p>
            <a:pPr marL="171450" indent="-171450">
              <a:buFontTx/>
              <a:buChar char="-"/>
            </a:pPr>
            <a:endParaRPr lang="sv-SE" dirty="0"/>
          </a:p>
          <a:p>
            <a:pPr marL="171450" indent="-171450">
              <a:buFontTx/>
              <a:buChar char="-"/>
            </a:pPr>
            <a:r>
              <a:rPr lang="sv-SE" dirty="0"/>
              <a:t>ASIH: Ca 300 vårdplatser och punktinsatser</a:t>
            </a:r>
          </a:p>
          <a:p>
            <a:pPr marL="171450" indent="-171450">
              <a:buFontTx/>
              <a:buChar char="-"/>
            </a:pPr>
            <a:r>
              <a:rPr lang="sv-SE" dirty="0"/>
              <a:t>Palliativvårdsavdelningar ca 70 vårdplatser</a:t>
            </a:r>
          </a:p>
        </p:txBody>
      </p:sp>
      <p:sp>
        <p:nvSpPr>
          <p:cNvPr id="4" name="Platshållare för bildnummer 3"/>
          <p:cNvSpPr>
            <a:spLocks noGrp="1"/>
          </p:cNvSpPr>
          <p:nvPr>
            <p:ph type="sldNum" sz="quarter" idx="5"/>
          </p:nvPr>
        </p:nvSpPr>
        <p:spPr/>
        <p:txBody>
          <a:bodyPr/>
          <a:lstStyle/>
          <a:p>
            <a:fld id="{C56609E8-88A5-4BAE-9E81-B695E5998B87}" type="slidenum">
              <a:rPr lang="sv-SE" smtClean="0"/>
              <a:t>25</a:t>
            </a:fld>
            <a:endParaRPr lang="sv-SE"/>
          </a:p>
        </p:txBody>
      </p:sp>
    </p:spTree>
    <p:extLst>
      <p:ext uri="{BB962C8B-B14F-4D97-AF65-F5344CB8AC3E}">
        <p14:creationId xmlns:p14="http://schemas.microsoft.com/office/powerpoint/2010/main" val="91506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11021A9-D58B-40F9-8734-81747858B161}" type="slidenum">
              <a:rPr lang="sv-SE" smtClean="0"/>
              <a:t>2</a:t>
            </a:fld>
            <a:endParaRPr lang="sv-SE"/>
          </a:p>
        </p:txBody>
      </p:sp>
    </p:spTree>
    <p:extLst>
      <p:ext uri="{BB962C8B-B14F-4D97-AF65-F5344CB8AC3E}">
        <p14:creationId xmlns:p14="http://schemas.microsoft.com/office/powerpoint/2010/main" val="262330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Beskriva hur tumörspecifik och palliativ vård hänger samman. Först originalbilden och sen problematisera att det kan vara olika lutningar på linjen beroende på individer och på grupper (Animering) och det som är det viktigaste här är att känna sin grupp och ha förutsättningar att identifiera behov. Det är genom att känna till dessa parallella delar i processen och var förberedd på dessa som vi kan möta patienters och närståendes behov genom hela processen.</a:t>
            </a:r>
          </a:p>
          <a:p>
            <a:br>
              <a:rPr lang="sv-SE" dirty="0"/>
            </a:br>
            <a:endParaRPr lang="sv-SE" dirty="0"/>
          </a:p>
          <a:p>
            <a:endParaRPr lang="sv-SE" dirty="0"/>
          </a:p>
        </p:txBody>
      </p:sp>
      <p:sp>
        <p:nvSpPr>
          <p:cNvPr id="4" name="Platshållare för bildnummer 3"/>
          <p:cNvSpPr>
            <a:spLocks noGrp="1"/>
          </p:cNvSpPr>
          <p:nvPr>
            <p:ph type="sldNum" sz="quarter" idx="5"/>
          </p:nvPr>
        </p:nvSpPr>
        <p:spPr/>
        <p:txBody>
          <a:bodyPr/>
          <a:lstStyle/>
          <a:p>
            <a:fld id="{F11021A9-D58B-40F9-8734-81747858B161}" type="slidenum">
              <a:rPr lang="sv-SE" smtClean="0"/>
              <a:t>4</a:t>
            </a:fld>
            <a:endParaRPr lang="sv-SE"/>
          </a:p>
        </p:txBody>
      </p:sp>
    </p:spTree>
    <p:extLst>
      <p:ext uri="{BB962C8B-B14F-4D97-AF65-F5344CB8AC3E}">
        <p14:creationId xmlns:p14="http://schemas.microsoft.com/office/powerpoint/2010/main" val="263542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Vanliga missuppfattningar</a:t>
            </a:r>
          </a:p>
        </p:txBody>
      </p:sp>
      <p:sp>
        <p:nvSpPr>
          <p:cNvPr id="4" name="Platshållare för bildnummer 3"/>
          <p:cNvSpPr>
            <a:spLocks noGrp="1"/>
          </p:cNvSpPr>
          <p:nvPr>
            <p:ph type="sldNum" sz="quarter" idx="5"/>
          </p:nvPr>
        </p:nvSpPr>
        <p:spPr/>
        <p:txBody>
          <a:bodyPr/>
          <a:lstStyle/>
          <a:p>
            <a:fld id="{C56609E8-88A5-4BAE-9E81-B695E5998B87}" type="slidenum">
              <a:rPr lang="sv-SE" smtClean="0"/>
              <a:t>5</a:t>
            </a:fld>
            <a:endParaRPr lang="sv-SE"/>
          </a:p>
        </p:txBody>
      </p:sp>
    </p:spTree>
    <p:extLst>
      <p:ext uri="{BB962C8B-B14F-4D97-AF65-F5344CB8AC3E}">
        <p14:creationId xmlns:p14="http://schemas.microsoft.com/office/powerpoint/2010/main" val="50838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Tabell, dödsfall enligt dödsorsaksregistret under 2018 (till följd av de vanligaste diagnoserna som behöver palliativ vård)</a:t>
            </a:r>
          </a:p>
          <a:p>
            <a:endParaRPr lang="sv-SE" b="0" dirty="0"/>
          </a:p>
          <a:p>
            <a:r>
              <a:rPr lang="sv-SE" b="0" dirty="0"/>
              <a:t>C</a:t>
            </a:r>
            <a:r>
              <a:rPr lang="sv-SE" b="1" dirty="0"/>
              <a:t>irka 22 000 av alla som årligen dör av de obotliga sjukdomarna i tabellen behöver stöd av specialiserad palliativ kompetens</a:t>
            </a:r>
            <a:r>
              <a:rPr lang="sv-SE" dirty="0"/>
              <a:t>, vid ett eller flera tillfällen. </a:t>
            </a:r>
          </a:p>
          <a:p>
            <a:endParaRPr lang="sv-SE" b="1" dirty="0"/>
          </a:p>
          <a:p>
            <a:r>
              <a:rPr lang="sv-SE" b="1" dirty="0"/>
              <a:t>Majoriteten, alltså de andra 50 000 patienter som avlider till följd av en eller flera obotliga sjukdomar varje år, behöver förlita sig helt på den allmänna palliativa vården för att få sina palliativa vårdbehov tillgodosedda</a:t>
            </a:r>
            <a:r>
              <a:rPr lang="sv-SE" dirty="0"/>
              <a:t>. </a:t>
            </a:r>
          </a:p>
          <a:p>
            <a:endParaRPr lang="sv-SE" dirty="0"/>
          </a:p>
          <a:p>
            <a:r>
              <a:rPr lang="sv-SE" dirty="0"/>
              <a:t>Att dö är inte synonymt med att behöva </a:t>
            </a:r>
            <a:r>
              <a:rPr lang="sv-SE" dirty="0" err="1"/>
              <a:t>spec</a:t>
            </a:r>
            <a:r>
              <a:rPr lang="sv-SE" dirty="0"/>
              <a:t> palliativ vård</a:t>
            </a:r>
          </a:p>
        </p:txBody>
      </p:sp>
      <p:sp>
        <p:nvSpPr>
          <p:cNvPr id="4" name="Platshållare för bildnummer 3"/>
          <p:cNvSpPr>
            <a:spLocks noGrp="1"/>
          </p:cNvSpPr>
          <p:nvPr>
            <p:ph type="sldNum" sz="quarter" idx="5"/>
          </p:nvPr>
        </p:nvSpPr>
        <p:spPr/>
        <p:txBody>
          <a:bodyPr/>
          <a:lstStyle/>
          <a:p>
            <a:fld id="{C56609E8-88A5-4BAE-9E81-B695E5998B87}" type="slidenum">
              <a:rPr lang="sv-SE" smtClean="0"/>
              <a:t>6</a:t>
            </a:fld>
            <a:endParaRPr lang="sv-SE"/>
          </a:p>
        </p:txBody>
      </p:sp>
    </p:spTree>
    <p:extLst>
      <p:ext uri="{BB962C8B-B14F-4D97-AF65-F5344CB8AC3E}">
        <p14:creationId xmlns:p14="http://schemas.microsoft.com/office/powerpoint/2010/main" val="55781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 detta vara en av </a:t>
            </a:r>
            <a:r>
              <a:rPr lang="sv-SE" dirty="0" err="1"/>
              <a:t>förklarringarna</a:t>
            </a:r>
            <a:r>
              <a:rPr lang="sv-SE" dirty="0"/>
              <a:t> till de olika perspektiven?</a:t>
            </a:r>
          </a:p>
        </p:txBody>
      </p:sp>
      <p:sp>
        <p:nvSpPr>
          <p:cNvPr id="4" name="Platshållare för bildnummer 3"/>
          <p:cNvSpPr>
            <a:spLocks noGrp="1"/>
          </p:cNvSpPr>
          <p:nvPr>
            <p:ph type="sldNum" sz="quarter" idx="5"/>
          </p:nvPr>
        </p:nvSpPr>
        <p:spPr/>
        <p:txBody>
          <a:bodyPr/>
          <a:lstStyle/>
          <a:p>
            <a:fld id="{C56609E8-88A5-4BAE-9E81-B695E5998B87}" type="slidenum">
              <a:rPr lang="sv-SE" smtClean="0"/>
              <a:t>7</a:t>
            </a:fld>
            <a:endParaRPr lang="sv-SE"/>
          </a:p>
        </p:txBody>
      </p:sp>
    </p:spTree>
    <p:extLst>
      <p:ext uri="{BB962C8B-B14F-4D97-AF65-F5344CB8AC3E}">
        <p14:creationId xmlns:p14="http://schemas.microsoft.com/office/powerpoint/2010/main" val="109693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Mkt lovande forskningsresultat på gång ut</a:t>
            </a:r>
          </a:p>
        </p:txBody>
      </p:sp>
      <p:sp>
        <p:nvSpPr>
          <p:cNvPr id="4" name="Platshållare för bildnummer 3"/>
          <p:cNvSpPr>
            <a:spLocks noGrp="1"/>
          </p:cNvSpPr>
          <p:nvPr>
            <p:ph type="sldNum" sz="quarter" idx="5"/>
          </p:nvPr>
        </p:nvSpPr>
        <p:spPr/>
        <p:txBody>
          <a:bodyPr/>
          <a:lstStyle/>
          <a:p>
            <a:fld id="{C56609E8-88A5-4BAE-9E81-B695E5998B87}" type="slidenum">
              <a:rPr lang="sv-SE" smtClean="0"/>
              <a:t>9</a:t>
            </a:fld>
            <a:endParaRPr lang="sv-SE"/>
          </a:p>
        </p:txBody>
      </p:sp>
    </p:spTree>
    <p:extLst>
      <p:ext uri="{BB962C8B-B14F-4D97-AF65-F5344CB8AC3E}">
        <p14:creationId xmlns:p14="http://schemas.microsoft.com/office/powerpoint/2010/main" val="165133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12</a:t>
            </a:fld>
            <a:endParaRPr lang="sv-SE"/>
          </a:p>
        </p:txBody>
      </p:sp>
    </p:spTree>
    <p:extLst>
      <p:ext uri="{BB962C8B-B14F-4D97-AF65-F5344CB8AC3E}">
        <p14:creationId xmlns:p14="http://schemas.microsoft.com/office/powerpoint/2010/main" val="166917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13</a:t>
            </a:fld>
            <a:endParaRPr lang="sv-SE"/>
          </a:p>
        </p:txBody>
      </p:sp>
    </p:spTree>
    <p:extLst>
      <p:ext uri="{BB962C8B-B14F-4D97-AF65-F5344CB8AC3E}">
        <p14:creationId xmlns:p14="http://schemas.microsoft.com/office/powerpoint/2010/main" val="4294272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p:nvPr>
        </p:nvSpPr>
        <p:spPr>
          <a:xfrm>
            <a:off x="1524000" y="1122362"/>
            <a:ext cx="9144000" cy="2554287"/>
          </a:xfrm>
        </p:spPr>
        <p:txBody>
          <a:bodyPr anchor="b">
            <a:normAutofit/>
          </a:bodyPr>
          <a:lstStyle>
            <a:lvl1pPr algn="ctr">
              <a:defRPr sz="5400">
                <a:solidFill>
                  <a:schemeClr val="tx1"/>
                </a:solidFill>
              </a:defRPr>
            </a:lvl1pPr>
          </a:lstStyle>
          <a:p>
            <a:endParaRPr lang="sv-SE" dirty="0"/>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1524000" y="3829050"/>
            <a:ext cx="9144000" cy="1428750"/>
          </a:xfr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Bildobjekt 7" descr="En bild som visar text&#10;&#10;Automatiskt genererad beskrivning">
            <a:extLst>
              <a:ext uri="{FF2B5EF4-FFF2-40B4-BE49-F238E27FC236}">
                <a16:creationId xmlns:a16="http://schemas.microsoft.com/office/drawing/2014/main" id="{3353EE10-B38D-48B8-B46C-6D0ABE1D3F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1836" y="6300881"/>
            <a:ext cx="2592328" cy="439644"/>
          </a:xfrm>
          <a:prstGeom prst="rect">
            <a:avLst/>
          </a:prstGeom>
        </p:spPr>
      </p:pic>
    </p:spTree>
    <p:extLst>
      <p:ext uri="{BB962C8B-B14F-4D97-AF65-F5344CB8AC3E}">
        <p14:creationId xmlns:p14="http://schemas.microsoft.com/office/powerpoint/2010/main" val="428869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769B0D-EAB3-446B-A3FC-0C1D56D311D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901B0AF-9EDF-4604-830E-53AED1B3DB6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6F750C5-D55F-49C4-A5E2-0D1C2EA063D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7ABF1EF1-3E99-4A5E-A52E-D07C47295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55713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2BE9BF-2E67-49D7-80BB-24008048B7D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A82E476-62BE-4606-B539-DAC4604B4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1A7087B-3806-4E22-B9E8-B805C2AE6C9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E7A5978-C270-46FD-B0F5-BDCE8DE86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356325F-1B97-46E2-9906-DCFAC955AD4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FEAF2753-4590-4F9D-AFA0-4BB52821A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362924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Jämförelse">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2BE9BF-2E67-49D7-80BB-24008048B7DD}"/>
              </a:ext>
            </a:extLst>
          </p:cNvPr>
          <p:cNvSpPr>
            <a:spLocks noGrp="1"/>
          </p:cNvSpPr>
          <p:nvPr>
            <p:ph type="title"/>
          </p:nvPr>
        </p:nvSpPr>
        <p:spPr>
          <a:xfrm>
            <a:off x="839788" y="365125"/>
            <a:ext cx="10515600" cy="1325563"/>
          </a:xfrm>
        </p:spPr>
        <p:txBody>
          <a:bodyPr/>
          <a:lstStyle>
            <a:lvl1pPr>
              <a:defRPr>
                <a:solidFill>
                  <a:srgbClr val="FFFFFF"/>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A82E476-62BE-4606-B539-DAC4604B4A61}"/>
              </a:ext>
            </a:extLst>
          </p:cNvPr>
          <p:cNvSpPr>
            <a:spLocks noGrp="1"/>
          </p:cNvSpPr>
          <p:nvPr>
            <p:ph type="body" idx="1"/>
          </p:nvPr>
        </p:nvSpPr>
        <p:spPr>
          <a:xfrm>
            <a:off x="839788" y="1681163"/>
            <a:ext cx="5157787" cy="82391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F1A7087B-3806-4E22-B9E8-B805C2AE6C91}"/>
              </a:ext>
            </a:extLst>
          </p:cNvPr>
          <p:cNvSpPr>
            <a:spLocks noGrp="1"/>
          </p:cNvSpPr>
          <p:nvPr>
            <p:ph sz="half" idx="2"/>
          </p:nvPr>
        </p:nvSpPr>
        <p:spPr>
          <a:xfrm>
            <a:off x="839788" y="2505075"/>
            <a:ext cx="5157787" cy="368458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CE7A5978-C270-46FD-B0F5-BDCE8DE86D85}"/>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5356325F-1B97-46E2-9906-DCFAC955AD46}"/>
              </a:ext>
            </a:extLst>
          </p:cNvPr>
          <p:cNvSpPr>
            <a:spLocks noGrp="1"/>
          </p:cNvSpPr>
          <p:nvPr>
            <p:ph sz="quarter" idx="4"/>
          </p:nvPr>
        </p:nvSpPr>
        <p:spPr>
          <a:xfrm>
            <a:off x="6172200" y="2505075"/>
            <a:ext cx="5183188" cy="368458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FF2B5EF4-FFF2-40B4-BE49-F238E27FC236}">
                <a16:creationId xmlns:a16="http://schemas.microsoft.com/office/drawing/2014/main" id="{871F252E-28E2-4C66-A616-BE3FFA4FA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95693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8F2FD-8109-4140-B898-965A454A3226}"/>
              </a:ext>
            </a:extLst>
          </p:cNvPr>
          <p:cNvSpPr>
            <a:spLocks noGrp="1"/>
          </p:cNvSpPr>
          <p:nvPr>
            <p:ph type="title"/>
          </p:nvPr>
        </p:nvSpPr>
        <p:spPr/>
        <p:txBody>
          <a:bodyPr/>
          <a:lstStyle/>
          <a:p>
            <a:r>
              <a:rPr lang="sv-SE"/>
              <a:t>Klicka här för att ändra mall för rubrikformat</a:t>
            </a:r>
          </a:p>
        </p:txBody>
      </p:sp>
      <p:pic>
        <p:nvPicPr>
          <p:cNvPr id="4" name="Bildobjekt 3">
            <a:extLst>
              <a:ext uri="{FF2B5EF4-FFF2-40B4-BE49-F238E27FC236}">
                <a16:creationId xmlns:a16="http://schemas.microsoft.com/office/drawing/2014/main" id="{149D9052-32B3-4D01-9C7D-929D0FB1E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98114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8F2FD-8109-4140-B898-965A454A3226}"/>
              </a:ext>
            </a:extLst>
          </p:cNvPr>
          <p:cNvSpPr>
            <a:spLocks noGrp="1"/>
          </p:cNvSpPr>
          <p:nvPr>
            <p:ph type="title"/>
          </p:nvPr>
        </p:nvSpPr>
        <p:spPr/>
        <p:txBody>
          <a:bodyPr/>
          <a:lstStyle/>
          <a:p>
            <a:r>
              <a:rPr lang="sv-SE"/>
              <a:t>Klicka här för att ändra mall för rubrikformat</a:t>
            </a:r>
          </a:p>
        </p:txBody>
      </p:sp>
      <p:pic>
        <p:nvPicPr>
          <p:cNvPr id="4" name="Bildobjekt 3">
            <a:extLst>
              <a:ext uri="{FF2B5EF4-FFF2-40B4-BE49-F238E27FC236}">
                <a16:creationId xmlns:a16="http://schemas.microsoft.com/office/drawing/2014/main" id="{17126DBF-0354-45D8-BC7F-95BE704D5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381112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Endast rubrik">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8F2FD-8109-4140-B898-965A454A3226}"/>
              </a:ext>
            </a:extLst>
          </p:cNvPr>
          <p:cNvSpPr>
            <a:spLocks noGrp="1"/>
          </p:cNvSpPr>
          <p:nvPr>
            <p:ph type="title"/>
          </p:nvPr>
        </p:nvSpPr>
        <p:spPr/>
        <p:txBody>
          <a:bodyPr/>
          <a:lstStyle>
            <a:lvl1pPr>
              <a:defRPr>
                <a:solidFill>
                  <a:srgbClr val="FFFFFF"/>
                </a:solidFill>
              </a:defRPr>
            </a:lvl1pPr>
          </a:lstStyle>
          <a:p>
            <a:r>
              <a:rPr lang="sv-SE" dirty="0"/>
              <a:t>Klicka här för att ändra mall för rubrikformat</a:t>
            </a:r>
          </a:p>
        </p:txBody>
      </p:sp>
      <p:pic>
        <p:nvPicPr>
          <p:cNvPr id="5" name="Bildobjekt 4">
            <a:extLst>
              <a:ext uri="{FF2B5EF4-FFF2-40B4-BE49-F238E27FC236}">
                <a16:creationId xmlns:a16="http://schemas.microsoft.com/office/drawing/2014/main" id="{0C4C8837-DE4F-4376-A833-76BA7C5266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225125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F6F2EE"/>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8142362-06EF-43B9-9B9E-0C42BFE54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3942282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Tom">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27B22D6-6C49-40FE-B91E-2358EF34E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958857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Tom">
    <p:bg>
      <p:bgPr>
        <a:solidFill>
          <a:schemeClr val="tx1">
            <a:alpha val="94000"/>
          </a:schemeClr>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2130687-2D5A-4EA5-B05A-9FA6ACEBFD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4271984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25AA9-EDD1-4141-9BEE-A4361C53245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3ED730-65BD-4E6D-8224-B1CBABE11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C9AACDB-80CD-4A62-982D-2669F99AF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4093E6C0-15AC-4783-8946-03B9168799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62992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p:nvPr>
        </p:nvSpPr>
        <p:spPr>
          <a:xfrm>
            <a:off x="1524000" y="1122362"/>
            <a:ext cx="9144000" cy="2789238"/>
          </a:xfrm>
        </p:spPr>
        <p:txBody>
          <a:bodyPr anchor="b">
            <a:normAutofit/>
          </a:bodyPr>
          <a:lstStyle>
            <a:lvl1pPr algn="ctr">
              <a:defRPr sz="5400">
                <a:solidFill>
                  <a:schemeClr val="tx1"/>
                </a:solidFill>
              </a:defRPr>
            </a:lvl1pPr>
          </a:lstStyle>
          <a:p>
            <a:endParaRPr lang="sv-SE" dirty="0"/>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1524000" y="4074160"/>
            <a:ext cx="9144000" cy="1183640"/>
          </a:xfr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7" name="Bildobjekt 6" descr="En bild som visar text&#10;&#10;Automatiskt genererad beskrivning">
            <a:extLst>
              <a:ext uri="{FF2B5EF4-FFF2-40B4-BE49-F238E27FC236}">
                <a16:creationId xmlns:a16="http://schemas.microsoft.com/office/drawing/2014/main" id="{A690F5A1-0E17-4A1A-80BA-2AD2A74DE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9575" y="401965"/>
            <a:ext cx="2448310" cy="426078"/>
          </a:xfrm>
          <a:prstGeom prst="rect">
            <a:avLst/>
          </a:prstGeom>
        </p:spPr>
      </p:pic>
    </p:spTree>
    <p:extLst>
      <p:ext uri="{BB962C8B-B14F-4D97-AF65-F5344CB8AC3E}">
        <p14:creationId xmlns:p14="http://schemas.microsoft.com/office/powerpoint/2010/main" val="2007773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Text med bild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25AA9-EDD1-4141-9BEE-A4361C53245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3ED730-65BD-4E6D-8224-B1CBABE11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C9AACDB-80CD-4A62-982D-2669F99AF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17038D5E-3502-497E-8DC5-4CDD87B71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3127188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2_Text med bildtext">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25AA9-EDD1-4141-9BEE-A4361C532454}"/>
              </a:ext>
            </a:extLst>
          </p:cNvPr>
          <p:cNvSpPr>
            <a:spLocks noGrp="1"/>
          </p:cNvSpPr>
          <p:nvPr>
            <p:ph type="title"/>
          </p:nvPr>
        </p:nvSpPr>
        <p:spPr>
          <a:xfrm>
            <a:off x="839788" y="457200"/>
            <a:ext cx="3932237" cy="1600200"/>
          </a:xfrm>
        </p:spPr>
        <p:txBody>
          <a:bodyPr anchor="b"/>
          <a:lstStyle>
            <a:lvl1pPr>
              <a:defRPr sz="3200">
                <a:solidFill>
                  <a:srgbClr val="FFFFFF"/>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323ED730-65BD-4E6D-8224-B1CBABE11265}"/>
              </a:ext>
            </a:extLst>
          </p:cNvPr>
          <p:cNvSpPr>
            <a:spLocks noGrp="1"/>
          </p:cNvSpPr>
          <p:nvPr>
            <p:ph idx="1"/>
          </p:nvPr>
        </p:nvSpPr>
        <p:spPr>
          <a:xfrm>
            <a:off x="5183188" y="987425"/>
            <a:ext cx="6172200" cy="4873625"/>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9C9AACDB-80CD-4A62-982D-2669F99AF575}"/>
              </a:ext>
            </a:extLst>
          </p:cNvPr>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DDCE8FF2-0905-44CD-A057-AB4E053E0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47817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Bild med bildtext">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73B88-CB0A-4ED2-A06C-A5534FC6190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46820BD-AF47-4DD7-A95D-B99097192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BF42F3A-F3B7-4986-AB53-A4ECE3507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22AB12D0-A221-4004-9DCD-0A5319677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4118269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73B88-CB0A-4ED2-A06C-A5534FC6190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46820BD-AF47-4DD7-A95D-B99097192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BF42F3A-F3B7-4986-AB53-A4ECE3507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C29C1305-DE6E-4374-BFB0-DA32E77F3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394392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Bild med bildtext">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73B88-CB0A-4ED2-A06C-A5534FC61901}"/>
              </a:ext>
            </a:extLst>
          </p:cNvPr>
          <p:cNvSpPr>
            <a:spLocks noGrp="1"/>
          </p:cNvSpPr>
          <p:nvPr>
            <p:ph type="title"/>
          </p:nvPr>
        </p:nvSpPr>
        <p:spPr>
          <a:xfrm>
            <a:off x="839788" y="457200"/>
            <a:ext cx="3932237" cy="1600200"/>
          </a:xfrm>
        </p:spPr>
        <p:txBody>
          <a:bodyPr anchor="b"/>
          <a:lstStyle>
            <a:lvl1pPr>
              <a:defRPr sz="3200">
                <a:solidFill>
                  <a:srgbClr val="FFFFFF"/>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046820BD-AF47-4DD7-A95D-B99097192466}"/>
              </a:ext>
            </a:extLst>
          </p:cNvPr>
          <p:cNvSpPr>
            <a:spLocks noGrp="1"/>
          </p:cNvSpPr>
          <p:nvPr>
            <p:ph type="pic" idx="1"/>
          </p:nvPr>
        </p:nvSpPr>
        <p:spPr>
          <a:xfrm>
            <a:off x="5183188" y="987425"/>
            <a:ext cx="6172200" cy="4873625"/>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FBF42F3A-F3B7-4986-AB53-A4ECE3507DF6}"/>
              </a:ext>
            </a:extLst>
          </p:cNvPr>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F7CED60C-E8D0-4D53-A4E2-2D5713778A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3453614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_Rubrikbild">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hasCustomPrompt="1"/>
          </p:nvPr>
        </p:nvSpPr>
        <p:spPr>
          <a:xfrm>
            <a:off x="4305299" y="1767635"/>
            <a:ext cx="6972301" cy="2699590"/>
          </a:xfrm>
        </p:spPr>
        <p:txBody>
          <a:bodyPr anchor="b">
            <a:normAutofit/>
          </a:bodyPr>
          <a:lstStyle>
            <a:lvl1pPr algn="r">
              <a:defRPr sz="13800">
                <a:solidFill>
                  <a:srgbClr val="FFFFFF"/>
                </a:solidFill>
              </a:defRPr>
            </a:lvl1pPr>
          </a:lstStyle>
          <a:p>
            <a:r>
              <a:rPr lang="sv-SE" dirty="0"/>
              <a:t>Tack</a:t>
            </a:r>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4305299" y="4705349"/>
            <a:ext cx="6972300" cy="1228725"/>
          </a:xfrm>
        </p:spPr>
        <p:txBody>
          <a:bodyPr/>
          <a:lstStyle>
            <a:lvl1pPr marL="0" indent="0" algn="r">
              <a:buNone/>
              <a:defRPr sz="24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Bildobjekt 7" descr="En bild som visar text&#10;&#10;Automatiskt genererad beskrivning">
            <a:extLst>
              <a:ext uri="{FF2B5EF4-FFF2-40B4-BE49-F238E27FC236}">
                <a16:creationId xmlns:a16="http://schemas.microsoft.com/office/drawing/2014/main" id="{3353EE10-B38D-48B8-B46C-6D0ABE1D3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1836" y="6300881"/>
            <a:ext cx="2592328" cy="439644"/>
          </a:xfrm>
          <a:prstGeom prst="rect">
            <a:avLst/>
          </a:prstGeom>
        </p:spPr>
      </p:pic>
      <p:pic>
        <p:nvPicPr>
          <p:cNvPr id="7" name="Bildobjekt 6">
            <a:extLst>
              <a:ext uri="{FF2B5EF4-FFF2-40B4-BE49-F238E27FC236}">
                <a16:creationId xmlns:a16="http://schemas.microsoft.com/office/drawing/2014/main" id="{216CDEDD-977E-470A-871C-DEA25D0E58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69" y="653575"/>
            <a:ext cx="2542743" cy="2062992"/>
          </a:xfrm>
          <a:prstGeom prst="rect">
            <a:avLst/>
          </a:prstGeom>
        </p:spPr>
      </p:pic>
    </p:spTree>
    <p:extLst>
      <p:ext uri="{BB962C8B-B14F-4D97-AF65-F5344CB8AC3E}">
        <p14:creationId xmlns:p14="http://schemas.microsoft.com/office/powerpoint/2010/main" val="1896667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Rubrik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hasCustomPrompt="1"/>
          </p:nvPr>
        </p:nvSpPr>
        <p:spPr>
          <a:xfrm>
            <a:off x="1524000" y="1122363"/>
            <a:ext cx="9144000" cy="2382837"/>
          </a:xfrm>
        </p:spPr>
        <p:txBody>
          <a:bodyPr anchor="b">
            <a:normAutofit/>
          </a:bodyPr>
          <a:lstStyle>
            <a:lvl1pPr algn="ctr">
              <a:defRPr sz="11500">
                <a:solidFill>
                  <a:schemeClr val="tx1"/>
                </a:solidFill>
              </a:defRPr>
            </a:lvl1pPr>
          </a:lstStyle>
          <a:p>
            <a:r>
              <a:rPr lang="sv-SE" dirty="0"/>
              <a:t>Tack</a:t>
            </a:r>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1524000" y="3667125"/>
            <a:ext cx="9144000" cy="1590674"/>
          </a:xfr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dirty="0"/>
          </a:p>
        </p:txBody>
      </p:sp>
      <p:pic>
        <p:nvPicPr>
          <p:cNvPr id="8" name="Bildobjekt 7" descr="En bild som visar text&#10;&#10;Automatiskt genererad beskrivning">
            <a:extLst>
              <a:ext uri="{FF2B5EF4-FFF2-40B4-BE49-F238E27FC236}">
                <a16:creationId xmlns:a16="http://schemas.microsoft.com/office/drawing/2014/main" id="{3353EE10-B38D-48B8-B46C-6D0ABE1D3F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1836" y="6300881"/>
            <a:ext cx="2592328" cy="439644"/>
          </a:xfrm>
          <a:prstGeom prst="rect">
            <a:avLst/>
          </a:prstGeom>
        </p:spPr>
      </p:pic>
    </p:spTree>
    <p:extLst>
      <p:ext uri="{BB962C8B-B14F-4D97-AF65-F5344CB8AC3E}">
        <p14:creationId xmlns:p14="http://schemas.microsoft.com/office/powerpoint/2010/main" val="2741608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Rubrikbi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hasCustomPrompt="1"/>
          </p:nvPr>
        </p:nvSpPr>
        <p:spPr>
          <a:xfrm>
            <a:off x="1524000" y="1122363"/>
            <a:ext cx="9144000" cy="2718117"/>
          </a:xfrm>
        </p:spPr>
        <p:txBody>
          <a:bodyPr anchor="b">
            <a:normAutofit/>
          </a:bodyPr>
          <a:lstStyle>
            <a:lvl1pPr algn="ctr">
              <a:defRPr sz="11500">
                <a:solidFill>
                  <a:schemeClr val="tx1"/>
                </a:solidFill>
              </a:defRPr>
            </a:lvl1pPr>
          </a:lstStyle>
          <a:p>
            <a:r>
              <a:rPr lang="sv-SE" dirty="0"/>
              <a:t>Tack</a:t>
            </a:r>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1524000" y="3972560"/>
            <a:ext cx="9144000" cy="1285240"/>
          </a:xfr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dirty="0"/>
          </a:p>
        </p:txBody>
      </p:sp>
      <p:pic>
        <p:nvPicPr>
          <p:cNvPr id="10" name="Bildobjekt 9" descr="En bild som visar text&#10;&#10;Automatiskt genererad beskrivning">
            <a:extLst>
              <a:ext uri="{FF2B5EF4-FFF2-40B4-BE49-F238E27FC236}">
                <a16:creationId xmlns:a16="http://schemas.microsoft.com/office/drawing/2014/main" id="{B6802D05-5C4E-4EE4-91E6-19DC5FBB87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3375" y="417206"/>
            <a:ext cx="2448310" cy="426078"/>
          </a:xfrm>
          <a:prstGeom prst="rect">
            <a:avLst/>
          </a:prstGeom>
        </p:spPr>
      </p:pic>
    </p:spTree>
    <p:extLst>
      <p:ext uri="{BB962C8B-B14F-4D97-AF65-F5344CB8AC3E}">
        <p14:creationId xmlns:p14="http://schemas.microsoft.com/office/powerpoint/2010/main" val="2812235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8B3BA95-A250-4845-93A4-6E9D8A57CF11}" type="datetime1">
              <a:rPr lang="sv-SE" smtClean="0"/>
              <a:t>2024-11-19</a:t>
            </a:fld>
            <a:endParaRPr lang="sv-SE" dirty="0"/>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r>
              <a:rPr lang="sv-SE" dirty="0"/>
              <a:t>Mobila team och specialiserad palliativ vård</a:t>
            </a:r>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0346116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Rubrikbild">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p:nvPr>
        </p:nvSpPr>
        <p:spPr>
          <a:xfrm>
            <a:off x="4305299" y="1767635"/>
            <a:ext cx="6972301" cy="2699590"/>
          </a:xfrm>
        </p:spPr>
        <p:txBody>
          <a:bodyPr anchor="b">
            <a:normAutofit/>
          </a:bodyPr>
          <a:lstStyle>
            <a:lvl1pPr algn="r">
              <a:defRPr sz="5400">
                <a:solidFill>
                  <a:srgbClr val="FFFFFF"/>
                </a:solidFill>
              </a:defRPr>
            </a:lvl1pPr>
          </a:lstStyle>
          <a:p>
            <a:endParaRPr lang="sv-SE" dirty="0"/>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4305299" y="4705349"/>
            <a:ext cx="6972300" cy="1228725"/>
          </a:xfrm>
        </p:spPr>
        <p:txBody>
          <a:bodyPr/>
          <a:lstStyle>
            <a:lvl1pPr marL="0" indent="0" algn="r">
              <a:buNone/>
              <a:defRPr sz="24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Bildobjekt 7" descr="En bild som visar text&#10;&#10;Automatiskt genererad beskrivning">
            <a:extLst>
              <a:ext uri="{FF2B5EF4-FFF2-40B4-BE49-F238E27FC236}">
                <a16:creationId xmlns:a16="http://schemas.microsoft.com/office/drawing/2014/main" id="{3353EE10-B38D-48B8-B46C-6D0ABE1D3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1836" y="6300881"/>
            <a:ext cx="2592328" cy="439644"/>
          </a:xfrm>
          <a:prstGeom prst="rect">
            <a:avLst/>
          </a:prstGeom>
        </p:spPr>
      </p:pic>
      <p:pic>
        <p:nvPicPr>
          <p:cNvPr id="6" name="Bildobjekt 5">
            <a:extLst>
              <a:ext uri="{FF2B5EF4-FFF2-40B4-BE49-F238E27FC236}">
                <a16:creationId xmlns:a16="http://schemas.microsoft.com/office/drawing/2014/main" id="{BF1FC6F1-1F1E-447A-90A7-6E9953E26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69" y="653575"/>
            <a:ext cx="2542743" cy="2062992"/>
          </a:xfrm>
          <a:prstGeom prst="rect">
            <a:avLst/>
          </a:prstGeom>
        </p:spPr>
      </p:pic>
    </p:spTree>
    <p:extLst>
      <p:ext uri="{BB962C8B-B14F-4D97-AF65-F5344CB8AC3E}">
        <p14:creationId xmlns:p14="http://schemas.microsoft.com/office/powerpoint/2010/main" val="247494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D269A-DBC7-4169-82B0-AF997E1AE71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1BB12E-AD6A-4B2F-AC0A-BD9FD2945AC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1686C8AE-E643-4B53-8534-48E40DCE3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81081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D269A-DBC7-4169-82B0-AF997E1AE71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1BB12E-AD6A-4B2F-AC0A-BD9FD2945AC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FD994AF9-5AD4-4FAD-98C2-BF30533CEF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208597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Rubrik och innehåll">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D269A-DBC7-4169-82B0-AF997E1AE71E}"/>
              </a:ext>
            </a:extLst>
          </p:cNvPr>
          <p:cNvSpPr>
            <a:spLocks noGrp="1"/>
          </p:cNvSpPr>
          <p:nvPr>
            <p:ph type="title"/>
          </p:nvPr>
        </p:nvSpPr>
        <p:spPr/>
        <p:txBody>
          <a:bodyPr/>
          <a:lstStyle>
            <a:lvl1pPr>
              <a:defRPr>
                <a:solidFill>
                  <a:srgbClr val="FFFFFF"/>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91BB12E-AD6A-4B2F-AC0A-BD9FD2945AC0}"/>
              </a:ext>
            </a:extLst>
          </p:cNvPr>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FF83084F-63AD-4E71-A47F-5B17F4B831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81091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60154-B53C-48EB-8A31-014EA9DA89C3}"/>
              </a:ext>
            </a:extLst>
          </p:cNvPr>
          <p:cNvSpPr>
            <a:spLocks noGrp="1"/>
          </p:cNvSpPr>
          <p:nvPr>
            <p:ph type="title"/>
          </p:nvPr>
        </p:nvSpPr>
        <p:spPr>
          <a:xfrm>
            <a:off x="831850" y="768349"/>
            <a:ext cx="10515600" cy="2990851"/>
          </a:xfrm>
        </p:spPr>
        <p:txBody>
          <a:bodyPr anchor="b">
            <a:normAutofit/>
          </a:bodyPr>
          <a:lstStyle>
            <a:lvl1pPr algn="ctr">
              <a:defRPr sz="4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1E1CBCF-89F8-4879-B96C-8E7E95524ECF}"/>
              </a:ext>
            </a:extLst>
          </p:cNvPr>
          <p:cNvSpPr>
            <a:spLocks noGrp="1"/>
          </p:cNvSpPr>
          <p:nvPr>
            <p:ph type="body" idx="1"/>
          </p:nvPr>
        </p:nvSpPr>
        <p:spPr>
          <a:xfrm>
            <a:off x="831850" y="3891280"/>
            <a:ext cx="10515600" cy="2198371"/>
          </a:xfrm>
        </p:spPr>
        <p:txBody>
          <a:bodyPr/>
          <a:lstStyle>
            <a:lvl1pPr marL="0" indent="0" algn="ctr">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110138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Avsnittsrubrik">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60154-B53C-48EB-8A31-014EA9DA89C3}"/>
              </a:ext>
            </a:extLst>
          </p:cNvPr>
          <p:cNvSpPr>
            <a:spLocks noGrp="1"/>
          </p:cNvSpPr>
          <p:nvPr>
            <p:ph type="title"/>
          </p:nvPr>
        </p:nvSpPr>
        <p:spPr>
          <a:xfrm>
            <a:off x="831850" y="768349"/>
            <a:ext cx="10515600" cy="3203576"/>
          </a:xfrm>
        </p:spPr>
        <p:txBody>
          <a:bodyPr anchor="b">
            <a:normAutofit/>
          </a:bodyPr>
          <a:lstStyle>
            <a:lvl1pPr algn="ctr">
              <a:defRPr sz="4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1E1CBCF-89F8-4879-B96C-8E7E95524ECF}"/>
              </a:ext>
            </a:extLst>
          </p:cNvPr>
          <p:cNvSpPr>
            <a:spLocks noGrp="1"/>
          </p:cNvSpPr>
          <p:nvPr>
            <p:ph type="body" idx="1"/>
          </p:nvPr>
        </p:nvSpPr>
        <p:spPr>
          <a:xfrm>
            <a:off x="831850" y="4086225"/>
            <a:ext cx="10515600" cy="2003426"/>
          </a:xfrm>
        </p:spPr>
        <p:txBody>
          <a:bodyPr/>
          <a:lstStyle>
            <a:lvl1pPr marL="0" indent="0" algn="ctr">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29456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6_Rubrikbild">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p:nvPr>
        </p:nvSpPr>
        <p:spPr>
          <a:xfrm>
            <a:off x="4305299" y="1767635"/>
            <a:ext cx="6972301" cy="2699590"/>
          </a:xfrm>
        </p:spPr>
        <p:txBody>
          <a:bodyPr anchor="b">
            <a:normAutofit/>
          </a:bodyPr>
          <a:lstStyle>
            <a:lvl1pPr algn="r">
              <a:defRPr sz="5400">
                <a:solidFill>
                  <a:srgbClr val="FFFFFF"/>
                </a:solidFill>
              </a:defRPr>
            </a:lvl1pPr>
          </a:lstStyle>
          <a:p>
            <a:endParaRPr lang="sv-SE" dirty="0"/>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4305299" y="4705349"/>
            <a:ext cx="6972300" cy="1228725"/>
          </a:xfrm>
        </p:spPr>
        <p:txBody>
          <a:bodyPr/>
          <a:lstStyle>
            <a:lvl1pPr marL="0" indent="0" algn="r">
              <a:buNone/>
              <a:defRPr sz="24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6" name="Bildobjekt 5">
            <a:extLst>
              <a:ext uri="{FF2B5EF4-FFF2-40B4-BE49-F238E27FC236}">
                <a16:creationId xmlns:a16="http://schemas.microsoft.com/office/drawing/2014/main" id="{34619AA1-B52B-4460-B29F-CC8A965297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969" y="653575"/>
            <a:ext cx="2542743" cy="2062992"/>
          </a:xfrm>
          <a:prstGeom prst="rect">
            <a:avLst/>
          </a:prstGeom>
        </p:spPr>
      </p:pic>
    </p:spTree>
    <p:extLst>
      <p:ext uri="{BB962C8B-B14F-4D97-AF65-F5344CB8AC3E}">
        <p14:creationId xmlns:p14="http://schemas.microsoft.com/office/powerpoint/2010/main" val="292676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2EE"/>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B07386C-E0CA-4805-B669-F650884BF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9B042D5-D59A-4D1D-91D0-D3A5D9AC5E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4816119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5" r:id="rId3"/>
    <p:sldLayoutId id="2147483650" r:id="rId4"/>
    <p:sldLayoutId id="2147483660" r:id="rId5"/>
    <p:sldLayoutId id="2147483661" r:id="rId6"/>
    <p:sldLayoutId id="2147483651" r:id="rId7"/>
    <p:sldLayoutId id="2147483672" r:id="rId8"/>
    <p:sldLayoutId id="2147483677" r:id="rId9"/>
    <p:sldLayoutId id="2147483652" r:id="rId10"/>
    <p:sldLayoutId id="2147483653" r:id="rId11"/>
    <p:sldLayoutId id="2147483662" r:id="rId12"/>
    <p:sldLayoutId id="2147483654" r:id="rId13"/>
    <p:sldLayoutId id="2147483663" r:id="rId14"/>
    <p:sldLayoutId id="2147483664" r:id="rId15"/>
    <p:sldLayoutId id="2147483655" r:id="rId16"/>
    <p:sldLayoutId id="2147483665" r:id="rId17"/>
    <p:sldLayoutId id="2147483666" r:id="rId18"/>
    <p:sldLayoutId id="2147483656" r:id="rId19"/>
    <p:sldLayoutId id="2147483669" r:id="rId20"/>
    <p:sldLayoutId id="2147483670" r:id="rId21"/>
    <p:sldLayoutId id="2147483668" r:id="rId22"/>
    <p:sldLayoutId id="2147483657" r:id="rId23"/>
    <p:sldLayoutId id="2147483667" r:id="rId24"/>
    <p:sldLayoutId id="2147483676" r:id="rId25"/>
    <p:sldLayoutId id="2147483673" r:id="rId26"/>
    <p:sldLayoutId id="2147483674" r:id="rId27"/>
    <p:sldLayoutId id="2147483678" r:id="rId28"/>
  </p:sldLayoutIdLst>
  <p:txStyles>
    <p:titleStyle>
      <a:lvl1pPr algn="l" defTabSz="914400" rtl="0" eaLnBrk="1" latinLnBrk="0" hangingPunct="1">
        <a:lnSpc>
          <a:spcPct val="90000"/>
        </a:lnSpc>
        <a:spcBef>
          <a:spcPct val="0"/>
        </a:spcBef>
        <a:buNone/>
        <a:defRPr sz="3400"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7BAF0A-27D9-014E-8E80-FE73AFABF412}"/>
              </a:ext>
            </a:extLst>
          </p:cNvPr>
          <p:cNvSpPr>
            <a:spLocks noGrp="1"/>
          </p:cNvSpPr>
          <p:nvPr>
            <p:ph type="ctrTitle"/>
          </p:nvPr>
        </p:nvSpPr>
        <p:spPr>
          <a:xfrm>
            <a:off x="4280586" y="1248651"/>
            <a:ext cx="6972301" cy="2699590"/>
          </a:xfrm>
        </p:spPr>
        <p:txBody>
          <a:bodyPr>
            <a:normAutofit fontScale="90000"/>
          </a:bodyPr>
          <a:lstStyle/>
          <a:p>
            <a:r>
              <a:rPr lang="sv-SE" sz="4700" b="0" i="0" u="none" strike="noStrike" baseline="0">
                <a:solidFill>
                  <a:schemeClr val="bg1"/>
                </a:solidFill>
                <a:latin typeface="Public Sans" pitchFamily="2" charset="0"/>
              </a:rPr>
              <a:t>Att tidigt identifiera och möta palliativa vårdbehov</a:t>
            </a:r>
            <a:br>
              <a:rPr lang="sv-SE" sz="4700" b="0" i="0" u="none" strike="noStrike" baseline="0">
                <a:solidFill>
                  <a:schemeClr val="bg1"/>
                </a:solidFill>
                <a:latin typeface="Public Sans" pitchFamily="2" charset="0"/>
              </a:rPr>
            </a:br>
            <a:br>
              <a:rPr lang="sv-SE" sz="4000" b="0" i="0" u="none" strike="noStrike" baseline="0">
                <a:solidFill>
                  <a:schemeClr val="bg1"/>
                </a:solidFill>
                <a:latin typeface="Public Sans" pitchFamily="2" charset="0"/>
              </a:rPr>
            </a:br>
            <a:r>
              <a:rPr lang="sv-SE" sz="3300" i="1" u="none" strike="noStrike" baseline="0">
                <a:solidFill>
                  <a:schemeClr val="bg1"/>
                </a:solidFill>
                <a:latin typeface="Public Sans" pitchFamily="2" charset="0"/>
              </a:rPr>
              <a:t>Varför är det viktigt och hur ska det åstadkommas?</a:t>
            </a:r>
            <a:endParaRPr lang="sv-SE" sz="3300" i="1" dirty="0">
              <a:solidFill>
                <a:schemeClr val="bg1"/>
              </a:solidFill>
            </a:endParaRPr>
          </a:p>
        </p:txBody>
      </p:sp>
      <p:sp>
        <p:nvSpPr>
          <p:cNvPr id="3" name="Underrubrik 2">
            <a:extLst>
              <a:ext uri="{FF2B5EF4-FFF2-40B4-BE49-F238E27FC236}">
                <a16:creationId xmlns:a16="http://schemas.microsoft.com/office/drawing/2014/main" id="{DEF58FCC-754E-F14A-A524-D7A8852A648A}"/>
              </a:ext>
            </a:extLst>
          </p:cNvPr>
          <p:cNvSpPr>
            <a:spLocks noGrp="1"/>
          </p:cNvSpPr>
          <p:nvPr>
            <p:ph type="subTitle" idx="1"/>
          </p:nvPr>
        </p:nvSpPr>
        <p:spPr/>
        <p:txBody>
          <a:bodyPr>
            <a:normAutofit/>
          </a:bodyPr>
          <a:lstStyle/>
          <a:p>
            <a:r>
              <a:rPr lang="sv-SE" sz="2000" b="1"/>
              <a:t>Marlene Malmström</a:t>
            </a:r>
          </a:p>
          <a:p>
            <a:r>
              <a:rPr lang="sv-SE" sz="2000"/>
              <a:t> Verksamhetschef, docent</a:t>
            </a:r>
          </a:p>
          <a:p>
            <a:r>
              <a:rPr lang="sv-SE" sz="2000"/>
              <a:t>Palliativt utvecklingscentrum </a:t>
            </a:r>
            <a:endParaRPr lang="sv-SE" sz="2000" dirty="0"/>
          </a:p>
        </p:txBody>
      </p:sp>
      <p:pic>
        <p:nvPicPr>
          <p:cNvPr id="5" name="Picture 4" descr="Bastei, Bro, Sten Formation">
            <a:extLst>
              <a:ext uri="{FF2B5EF4-FFF2-40B4-BE49-F238E27FC236}">
                <a16:creationId xmlns:a16="http://schemas.microsoft.com/office/drawing/2014/main" id="{756B51B2-E6FB-34A1-FEC4-A45287FA6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5" b="12567"/>
          <a:stretch/>
        </p:blipFill>
        <p:spPr bwMode="auto">
          <a:xfrm>
            <a:off x="0" y="3611382"/>
            <a:ext cx="5220463" cy="3062688"/>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6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580D86-F8F7-A01C-5B4A-579800EF554D}"/>
              </a:ext>
            </a:extLst>
          </p:cNvPr>
          <p:cNvSpPr>
            <a:spLocks noGrp="1"/>
          </p:cNvSpPr>
          <p:nvPr>
            <p:ph type="title" idx="4294967295"/>
          </p:nvPr>
        </p:nvSpPr>
        <p:spPr>
          <a:xfrm>
            <a:off x="909145" y="2409333"/>
            <a:ext cx="10515600" cy="1173162"/>
          </a:xfrm>
        </p:spPr>
        <p:txBody>
          <a:bodyPr>
            <a:normAutofit/>
          </a:bodyPr>
          <a:lstStyle/>
          <a:p>
            <a:pPr algn="ctr"/>
            <a:r>
              <a:rPr lang="sv-SE" dirty="0">
                <a:solidFill>
                  <a:schemeClr val="bg1"/>
                </a:solidFill>
              </a:rPr>
              <a:t>Avsaknad av förutsättningar för kommunikation</a:t>
            </a:r>
          </a:p>
        </p:txBody>
      </p:sp>
    </p:spTree>
    <p:extLst>
      <p:ext uri="{BB962C8B-B14F-4D97-AF65-F5344CB8AC3E}">
        <p14:creationId xmlns:p14="http://schemas.microsoft.com/office/powerpoint/2010/main" val="301323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25FE91F-8042-48FC-40AD-9576EB42CDF5}"/>
              </a:ext>
            </a:extLst>
          </p:cNvPr>
          <p:cNvPicPr>
            <a:picLocks noChangeAspect="1"/>
          </p:cNvPicPr>
          <p:nvPr/>
        </p:nvPicPr>
        <p:blipFill>
          <a:blip r:embed="rId2"/>
          <a:stretch>
            <a:fillRect/>
          </a:stretch>
        </p:blipFill>
        <p:spPr>
          <a:xfrm>
            <a:off x="7522767" y="201808"/>
            <a:ext cx="4218335" cy="1401361"/>
          </a:xfrm>
          <a:prstGeom prst="rect">
            <a:avLst/>
          </a:prstGeom>
        </p:spPr>
      </p:pic>
      <p:sp>
        <p:nvSpPr>
          <p:cNvPr id="5" name="textruta 4">
            <a:extLst>
              <a:ext uri="{FF2B5EF4-FFF2-40B4-BE49-F238E27FC236}">
                <a16:creationId xmlns:a16="http://schemas.microsoft.com/office/drawing/2014/main" id="{27C6AB06-DB6A-4E52-7804-BB3D45D20FAB}"/>
              </a:ext>
            </a:extLst>
          </p:cNvPr>
          <p:cNvSpPr txBox="1"/>
          <p:nvPr/>
        </p:nvSpPr>
        <p:spPr>
          <a:xfrm>
            <a:off x="2885482" y="2262653"/>
            <a:ext cx="8134066" cy="2440155"/>
          </a:xfrm>
          <a:prstGeom prst="rect">
            <a:avLst/>
          </a:prstGeom>
          <a:noFill/>
        </p:spPr>
        <p:txBody>
          <a:bodyPr wrap="square" rtlCol="0">
            <a:spAutoFit/>
          </a:bodyPr>
          <a:lstStyle/>
          <a:p>
            <a:pPr marL="285750" indent="-285750">
              <a:lnSpc>
                <a:spcPct val="150000"/>
              </a:lnSpc>
              <a:buFontTx/>
              <a:buChar char="-"/>
            </a:pPr>
            <a:r>
              <a:rPr lang="sv-SE" sz="3500" dirty="0">
                <a:solidFill>
                  <a:srgbClr val="265C7E"/>
                </a:solidFill>
              </a:rPr>
              <a:t>Samtal vid allvarlig sjukdom</a:t>
            </a:r>
          </a:p>
          <a:p>
            <a:pPr marL="285750" indent="-285750">
              <a:lnSpc>
                <a:spcPct val="150000"/>
              </a:lnSpc>
              <a:buFontTx/>
              <a:buChar char="-"/>
            </a:pPr>
            <a:r>
              <a:rPr lang="sv-SE" sz="3500" dirty="0">
                <a:solidFill>
                  <a:srgbClr val="265C7E"/>
                </a:solidFill>
              </a:rPr>
              <a:t>Empatiskt bemötande</a:t>
            </a:r>
          </a:p>
          <a:p>
            <a:pPr marL="285750" indent="-285750">
              <a:lnSpc>
                <a:spcPct val="150000"/>
              </a:lnSpc>
              <a:buFontTx/>
              <a:buChar char="-"/>
            </a:pPr>
            <a:r>
              <a:rPr lang="sv-SE" sz="3500" dirty="0">
                <a:solidFill>
                  <a:srgbClr val="265C7E"/>
                </a:solidFill>
              </a:rPr>
              <a:t>Riktar sig till samtliga vårdprofessioner</a:t>
            </a:r>
          </a:p>
        </p:txBody>
      </p:sp>
    </p:spTree>
    <p:extLst>
      <p:ext uri="{BB962C8B-B14F-4D97-AF65-F5344CB8AC3E}">
        <p14:creationId xmlns:p14="http://schemas.microsoft.com/office/powerpoint/2010/main" val="391820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astei, Bro, Sten Formation">
            <a:extLst>
              <a:ext uri="{FF2B5EF4-FFF2-40B4-BE49-F238E27FC236}">
                <a16:creationId xmlns:a16="http://schemas.microsoft.com/office/drawing/2014/main" id="{B59A0BCB-0E86-2375-96C7-67F8C74E2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5" b="12567"/>
          <a:stretch/>
        </p:blipFill>
        <p:spPr bwMode="auto">
          <a:xfrm>
            <a:off x="704193" y="318221"/>
            <a:ext cx="10941269" cy="6418912"/>
          </a:xfrm>
          <a:prstGeom prst="rect">
            <a:avLst/>
          </a:prstGeom>
          <a:solidFill>
            <a:schemeClr val="tx1">
              <a:alpha val="29000"/>
            </a:schemeClr>
          </a:solidFill>
          <a:effectLst>
            <a:softEdge rad="355600"/>
          </a:effectLst>
        </p:spPr>
      </p:pic>
      <p:sp>
        <p:nvSpPr>
          <p:cNvPr id="7" name="Rektangel 6">
            <a:extLst>
              <a:ext uri="{FF2B5EF4-FFF2-40B4-BE49-F238E27FC236}">
                <a16:creationId xmlns:a16="http://schemas.microsoft.com/office/drawing/2014/main" id="{40CF6EFB-9360-3CFB-BC03-07778737874E}"/>
              </a:ext>
            </a:extLst>
          </p:cNvPr>
          <p:cNvSpPr/>
          <p:nvPr/>
        </p:nvSpPr>
        <p:spPr>
          <a:xfrm>
            <a:off x="-94593" y="1"/>
            <a:ext cx="12286593" cy="6858000"/>
          </a:xfrm>
          <a:prstGeom prst="rect">
            <a:avLst/>
          </a:prstGeom>
          <a:solidFill>
            <a:schemeClr val="bg1">
              <a:alpha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200">
              <a:solidFill>
                <a:schemeClr val="bg1">
                  <a:lumMod val="10000"/>
                </a:schemeClr>
              </a:solidFill>
            </a:endParaRPr>
          </a:p>
        </p:txBody>
      </p:sp>
      <p:sp>
        <p:nvSpPr>
          <p:cNvPr id="2" name="Rubrik 1">
            <a:extLst>
              <a:ext uri="{FF2B5EF4-FFF2-40B4-BE49-F238E27FC236}">
                <a16:creationId xmlns:a16="http://schemas.microsoft.com/office/drawing/2014/main" id="{9E69E6E5-0A30-D913-D5AA-9EBE9ED75015}"/>
              </a:ext>
            </a:extLst>
          </p:cNvPr>
          <p:cNvSpPr>
            <a:spLocks noGrp="1"/>
          </p:cNvSpPr>
          <p:nvPr>
            <p:ph type="title"/>
          </p:nvPr>
        </p:nvSpPr>
        <p:spPr>
          <a:xfrm>
            <a:off x="1428141" y="563394"/>
            <a:ext cx="10008780" cy="2112578"/>
          </a:xfrm>
          <a:noFill/>
        </p:spPr>
        <p:txBody>
          <a:bodyPr>
            <a:noAutofit/>
          </a:bodyPr>
          <a:lstStyle/>
          <a:p>
            <a:pPr algn="ctr">
              <a:lnSpc>
                <a:spcPct val="150000"/>
              </a:lnSpc>
            </a:pPr>
            <a:r>
              <a:rPr lang="sv-SE" sz="2200" b="1" i="1" spc="0" dirty="0">
                <a:solidFill>
                  <a:schemeClr val="bg1">
                    <a:lumMod val="10000"/>
                  </a:schemeClr>
                </a:solidFill>
                <a:latin typeface="Aharoni" panose="02010803020104030203" pitchFamily="2" charset="-79"/>
                <a:cs typeface="Aharoni" panose="02010803020104030203" pitchFamily="2" charset="-79"/>
              </a:rPr>
              <a:t>”Dom sa hela tiden att det tar tid, det tar tid att återhämta sig från en så här stor operation. Jag tolkade det som att jag skulle bli bättre med tiden. </a:t>
            </a:r>
            <a:br>
              <a:rPr lang="sv-SE" sz="2200" b="1" i="1" spc="0" dirty="0">
                <a:solidFill>
                  <a:schemeClr val="bg1">
                    <a:lumMod val="10000"/>
                  </a:schemeClr>
                </a:solidFill>
                <a:latin typeface="Aharoni" panose="02010803020104030203" pitchFamily="2" charset="-79"/>
                <a:cs typeface="Aharoni" panose="02010803020104030203" pitchFamily="2" charset="-79"/>
              </a:rPr>
            </a:br>
            <a:r>
              <a:rPr lang="sv-SE" sz="2200" b="1" i="1" spc="0" dirty="0">
                <a:solidFill>
                  <a:schemeClr val="bg1">
                    <a:lumMod val="10000"/>
                  </a:schemeClr>
                </a:solidFill>
                <a:latin typeface="Aharoni" panose="02010803020104030203" pitchFamily="2" charset="-79"/>
                <a:cs typeface="Aharoni" panose="02010803020104030203" pitchFamily="2" charset="-79"/>
              </a:rPr>
              <a:t>Så jag ställde in allt, resor, att träffa familjen… ja allt…</a:t>
            </a:r>
          </a:p>
        </p:txBody>
      </p:sp>
      <p:sp>
        <p:nvSpPr>
          <p:cNvPr id="3" name="Rubrik 1">
            <a:extLst>
              <a:ext uri="{FF2B5EF4-FFF2-40B4-BE49-F238E27FC236}">
                <a16:creationId xmlns:a16="http://schemas.microsoft.com/office/drawing/2014/main" id="{0B8CC015-0462-3EC8-8B79-5C86CF368A46}"/>
              </a:ext>
            </a:extLst>
          </p:cNvPr>
          <p:cNvSpPr txBox="1">
            <a:spLocks/>
          </p:cNvSpPr>
          <p:nvPr/>
        </p:nvSpPr>
        <p:spPr>
          <a:xfrm>
            <a:off x="1527987" y="2707503"/>
            <a:ext cx="10008780" cy="1172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50000"/>
              </a:lnSpc>
            </a:pPr>
            <a:br>
              <a:rPr lang="sv-SE" sz="2200" i="1" dirty="0">
                <a:solidFill>
                  <a:schemeClr val="bg1">
                    <a:lumMod val="10000"/>
                  </a:schemeClr>
                </a:solidFill>
                <a:latin typeface="Aharoni" panose="02010803020104030203" pitchFamily="2" charset="-79"/>
                <a:cs typeface="Aharoni" panose="02010803020104030203" pitchFamily="2" charset="-79"/>
              </a:rPr>
            </a:br>
            <a:br>
              <a:rPr lang="sv-SE" sz="2200" i="1" dirty="0">
                <a:solidFill>
                  <a:schemeClr val="bg1">
                    <a:lumMod val="10000"/>
                  </a:schemeClr>
                </a:solidFill>
                <a:latin typeface="Aharoni" panose="02010803020104030203" pitchFamily="2" charset="-79"/>
                <a:cs typeface="Aharoni" panose="02010803020104030203" pitchFamily="2" charset="-79"/>
              </a:rPr>
            </a:br>
            <a:r>
              <a:rPr lang="sv-SE" sz="2200" i="1" dirty="0">
                <a:solidFill>
                  <a:schemeClr val="bg1">
                    <a:lumMod val="10000"/>
                  </a:schemeClr>
                </a:solidFill>
                <a:latin typeface="Aharoni" panose="02010803020104030203" pitchFamily="2" charset="-79"/>
                <a:cs typeface="Aharoni" panose="02010803020104030203" pitchFamily="2" charset="-79"/>
              </a:rPr>
              <a:t>Nu kan dom inte göra mer.</a:t>
            </a:r>
            <a:br>
              <a:rPr lang="sv-SE" sz="2200" i="1" dirty="0">
                <a:solidFill>
                  <a:schemeClr val="bg1">
                    <a:lumMod val="10000"/>
                  </a:schemeClr>
                </a:solidFill>
                <a:latin typeface="Aharoni" panose="02010803020104030203" pitchFamily="2" charset="-79"/>
                <a:cs typeface="Aharoni" panose="02010803020104030203" pitchFamily="2" charset="-79"/>
              </a:rPr>
            </a:br>
            <a:br>
              <a:rPr lang="sv-SE" sz="2200" i="1" dirty="0">
                <a:solidFill>
                  <a:schemeClr val="bg1">
                    <a:lumMod val="10000"/>
                  </a:schemeClr>
                </a:solidFill>
                <a:latin typeface="Aharoni" panose="02010803020104030203" pitchFamily="2" charset="-79"/>
                <a:cs typeface="Aharoni" panose="02010803020104030203" pitchFamily="2" charset="-79"/>
              </a:rPr>
            </a:br>
            <a:endParaRPr lang="sv-SE" sz="2200" i="1" dirty="0">
              <a:solidFill>
                <a:schemeClr val="bg1">
                  <a:lumMod val="10000"/>
                </a:schemeClr>
              </a:solidFill>
              <a:latin typeface="Aharoni" panose="02010803020104030203" pitchFamily="2" charset="-79"/>
              <a:cs typeface="Aharoni" panose="02010803020104030203" pitchFamily="2" charset="-79"/>
            </a:endParaRPr>
          </a:p>
        </p:txBody>
      </p:sp>
      <p:sp>
        <p:nvSpPr>
          <p:cNvPr id="4" name="Rubrik 1">
            <a:extLst>
              <a:ext uri="{FF2B5EF4-FFF2-40B4-BE49-F238E27FC236}">
                <a16:creationId xmlns:a16="http://schemas.microsoft.com/office/drawing/2014/main" id="{6D8F5F13-50BC-8C39-C9E0-CB7DA70538EB}"/>
              </a:ext>
            </a:extLst>
          </p:cNvPr>
          <p:cNvSpPr txBox="1">
            <a:spLocks/>
          </p:cNvSpPr>
          <p:nvPr/>
        </p:nvSpPr>
        <p:spPr>
          <a:xfrm>
            <a:off x="1774980" y="3467210"/>
            <a:ext cx="10008780" cy="1172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50000"/>
              </a:lnSpc>
            </a:pPr>
            <a:br>
              <a:rPr lang="sv-SE" sz="2200" i="1" dirty="0">
                <a:solidFill>
                  <a:schemeClr val="bg1">
                    <a:lumMod val="10000"/>
                  </a:schemeClr>
                </a:solidFill>
                <a:latin typeface="Aharoni" panose="02010803020104030203" pitchFamily="2" charset="-79"/>
                <a:cs typeface="Aharoni" panose="02010803020104030203" pitchFamily="2" charset="-79"/>
              </a:rPr>
            </a:br>
            <a:br>
              <a:rPr lang="sv-SE" sz="2200" i="1" dirty="0">
                <a:solidFill>
                  <a:schemeClr val="bg1">
                    <a:lumMod val="10000"/>
                  </a:schemeClr>
                </a:solidFill>
                <a:latin typeface="Aharoni" panose="02010803020104030203" pitchFamily="2" charset="-79"/>
                <a:cs typeface="Aharoni" panose="02010803020104030203" pitchFamily="2" charset="-79"/>
              </a:rPr>
            </a:br>
            <a:r>
              <a:rPr lang="sv-SE" sz="2200" i="1" dirty="0">
                <a:solidFill>
                  <a:schemeClr val="bg1">
                    <a:lumMod val="10000"/>
                  </a:schemeClr>
                </a:solidFill>
                <a:latin typeface="Aharoni" panose="02010803020104030203" pitchFamily="2" charset="-79"/>
                <a:cs typeface="Aharoni" panose="02010803020104030203" pitchFamily="2" charset="-79"/>
              </a:rPr>
              <a:t>Om dom bara hade berättat att detta kunde vara så bra jag någonsin </a:t>
            </a:r>
          </a:p>
          <a:p>
            <a:pPr algn="ctr">
              <a:lnSpc>
                <a:spcPct val="150000"/>
              </a:lnSpc>
            </a:pPr>
            <a:r>
              <a:rPr lang="sv-SE" sz="2200" i="1" dirty="0">
                <a:solidFill>
                  <a:schemeClr val="bg1">
                    <a:lumMod val="10000"/>
                  </a:schemeClr>
                </a:solidFill>
                <a:latin typeface="Aharoni" panose="02010803020104030203" pitchFamily="2" charset="-79"/>
                <a:cs typeface="Aharoni" panose="02010803020104030203" pitchFamily="2" charset="-79"/>
              </a:rPr>
              <a:t>skulle må….. Då hade jag gjort helt andra val.”</a:t>
            </a:r>
          </a:p>
        </p:txBody>
      </p:sp>
    </p:spTree>
    <p:extLst>
      <p:ext uri="{BB962C8B-B14F-4D97-AF65-F5344CB8AC3E}">
        <p14:creationId xmlns:p14="http://schemas.microsoft.com/office/powerpoint/2010/main" val="36543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vre, Ljus Bakgrund, Gräs, Torr Natur">
            <a:extLst>
              <a:ext uri="{FF2B5EF4-FFF2-40B4-BE49-F238E27FC236}">
                <a16:creationId xmlns:a16="http://schemas.microsoft.com/office/drawing/2014/main" id="{0A63DFEB-B287-B39A-AD5B-0B0823412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52" t="9091" r="9758"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E69E6E5-0A30-D913-D5AA-9EBE9ED75015}"/>
              </a:ext>
            </a:extLst>
          </p:cNvPr>
          <p:cNvSpPr>
            <a:spLocks noGrp="1"/>
          </p:cNvSpPr>
          <p:nvPr>
            <p:ph type="title" idx="4294967295"/>
          </p:nvPr>
        </p:nvSpPr>
        <p:spPr>
          <a:xfrm>
            <a:off x="477981" y="1122363"/>
            <a:ext cx="4023360" cy="3204134"/>
          </a:xfrm>
        </p:spPr>
        <p:txBody>
          <a:bodyPr vert="horz" lIns="91440" tIns="45720" rIns="91440" bIns="45720" rtlCol="0" anchor="b">
            <a:normAutofit/>
          </a:bodyPr>
          <a:lstStyle/>
          <a:p>
            <a:r>
              <a:rPr lang="en-US" sz="4800" dirty="0" err="1">
                <a:solidFill>
                  <a:schemeClr val="bg1"/>
                </a:solidFill>
              </a:rPr>
              <a:t>Axplock</a:t>
            </a:r>
            <a:r>
              <a:rPr lang="en-US" sz="4800" dirty="0">
                <a:solidFill>
                  <a:schemeClr val="bg1"/>
                </a:solidFill>
              </a:rPr>
              <a:t> </a:t>
            </a:r>
            <a:r>
              <a:rPr lang="en-US" sz="4800" dirty="0" err="1">
                <a:solidFill>
                  <a:schemeClr val="bg1"/>
                </a:solidFill>
              </a:rPr>
              <a:t>från</a:t>
            </a:r>
            <a:r>
              <a:rPr lang="en-US" sz="4800" dirty="0">
                <a:solidFill>
                  <a:schemeClr val="bg1"/>
                </a:solidFill>
              </a:rPr>
              <a:t> </a:t>
            </a:r>
            <a:r>
              <a:rPr lang="en-US" sz="4800" dirty="0" err="1">
                <a:solidFill>
                  <a:schemeClr val="bg1"/>
                </a:solidFill>
              </a:rPr>
              <a:t>evidensen</a:t>
            </a:r>
            <a:endParaRPr lang="en-US" sz="4800" dirty="0">
              <a:solidFill>
                <a:schemeClr val="bg1"/>
              </a:solidFill>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25820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kgrundsbilder : fartyg, båt, segelbåt, fordon, Brigantine, vattenfarkost,  mast, bark, segla, 1920x1200 px, Ostindiefararen, fullriggare, flöjtskepp,  fregatt, Carrack, linjeskepp, galeon, karavell, brigg, flaggskepp,  manillagaleonen, segelfartyg ...">
            <a:extLst>
              <a:ext uri="{FF2B5EF4-FFF2-40B4-BE49-F238E27FC236}">
                <a16:creationId xmlns:a16="http://schemas.microsoft.com/office/drawing/2014/main" id="{7207D65E-67B5-73EE-221F-B0EB48A25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03" r="-1" b="922"/>
          <a:stretch/>
        </p:blipFill>
        <p:spPr bwMode="auto">
          <a:xfrm>
            <a:off x="8418786" y="192639"/>
            <a:ext cx="3622785" cy="2257862"/>
          </a:xfrm>
          <a:prstGeom prst="rect">
            <a:avLst/>
          </a:prstGeom>
          <a:solidFill>
            <a:srgbClr val="FFFFFF"/>
          </a:solidFill>
        </p:spPr>
      </p:pic>
      <p:pic>
        <p:nvPicPr>
          <p:cNvPr id="4" name="Bildobjekt 3">
            <a:extLst>
              <a:ext uri="{FF2B5EF4-FFF2-40B4-BE49-F238E27FC236}">
                <a16:creationId xmlns:a16="http://schemas.microsoft.com/office/drawing/2014/main" id="{D72FE4D2-E532-51B0-06BC-B923B894B847}"/>
              </a:ext>
            </a:extLst>
          </p:cNvPr>
          <p:cNvPicPr>
            <a:picLocks noChangeAspect="1"/>
          </p:cNvPicPr>
          <p:nvPr/>
        </p:nvPicPr>
        <p:blipFill>
          <a:blip r:embed="rId4"/>
          <a:srcRect l="7925" r="4361"/>
          <a:stretch/>
        </p:blipFill>
        <p:spPr>
          <a:xfrm>
            <a:off x="336331" y="934884"/>
            <a:ext cx="7193604" cy="4121127"/>
          </a:xfrm>
          <a:prstGeom prst="rect">
            <a:avLst/>
          </a:prstGeom>
          <a:noFill/>
        </p:spPr>
      </p:pic>
      <p:sp>
        <p:nvSpPr>
          <p:cNvPr id="3" name="textruta 2">
            <a:extLst>
              <a:ext uri="{FF2B5EF4-FFF2-40B4-BE49-F238E27FC236}">
                <a16:creationId xmlns:a16="http://schemas.microsoft.com/office/drawing/2014/main" id="{050B379E-277C-B25B-4F5C-EC7AD3B827C4}"/>
              </a:ext>
            </a:extLst>
          </p:cNvPr>
          <p:cNvSpPr txBox="1"/>
          <p:nvPr/>
        </p:nvSpPr>
        <p:spPr>
          <a:xfrm>
            <a:off x="7746124" y="3053589"/>
            <a:ext cx="3691759"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chemeClr val="bg1"/>
                </a:solidFill>
              </a:rPr>
              <a:t>Tidig</a:t>
            </a:r>
            <a:r>
              <a:rPr lang="en-US" dirty="0">
                <a:solidFill>
                  <a:schemeClr val="bg1"/>
                </a:solidFill>
              </a:rPr>
              <a:t> </a:t>
            </a:r>
            <a:r>
              <a:rPr lang="en-US" dirty="0" err="1">
                <a:solidFill>
                  <a:schemeClr val="bg1"/>
                </a:solidFill>
              </a:rPr>
              <a:t>palliativ</a:t>
            </a:r>
            <a:r>
              <a:rPr lang="en-US" dirty="0">
                <a:solidFill>
                  <a:schemeClr val="bg1"/>
                </a:solidFill>
              </a:rPr>
              <a:t> </a:t>
            </a:r>
            <a:r>
              <a:rPr lang="en-US" dirty="0" err="1">
                <a:solidFill>
                  <a:schemeClr val="bg1"/>
                </a:solidFill>
              </a:rPr>
              <a:t>vård</a:t>
            </a:r>
            <a:r>
              <a:rPr lang="en-US" dirty="0">
                <a:solidFill>
                  <a:schemeClr val="bg1"/>
                </a:solidFill>
              </a:rPr>
              <a:t> ger </a:t>
            </a:r>
            <a:r>
              <a:rPr lang="en-US" dirty="0" err="1">
                <a:solidFill>
                  <a:schemeClr val="bg1"/>
                </a:solidFill>
              </a:rPr>
              <a:t>signifikant</a:t>
            </a:r>
            <a:r>
              <a:rPr lang="en-US" dirty="0">
                <a:solidFill>
                  <a:schemeClr val="bg1"/>
                </a:solidFill>
              </a:rPr>
              <a:t> </a:t>
            </a:r>
            <a:r>
              <a:rPr lang="en-US" dirty="0" err="1">
                <a:solidFill>
                  <a:schemeClr val="bg1"/>
                </a:solidFill>
              </a:rPr>
              <a:t>förbättrad</a:t>
            </a:r>
            <a:r>
              <a:rPr lang="en-US" dirty="0">
                <a:solidFill>
                  <a:schemeClr val="bg1"/>
                </a:solidFill>
              </a:rPr>
              <a:t> </a:t>
            </a:r>
            <a:r>
              <a:rPr lang="en-US" dirty="0" err="1">
                <a:solidFill>
                  <a:schemeClr val="bg1"/>
                </a:solidFill>
              </a:rPr>
              <a:t>livskvalitet</a:t>
            </a:r>
            <a:r>
              <a:rPr lang="en-US" dirty="0">
                <a:solidFill>
                  <a:schemeClr val="bg1"/>
                </a:solidFill>
              </a:rPr>
              <a:t> och </a:t>
            </a:r>
            <a:r>
              <a:rPr lang="en-US" dirty="0" err="1">
                <a:solidFill>
                  <a:schemeClr val="bg1"/>
                </a:solidFill>
              </a:rPr>
              <a:t>stämningsläge</a:t>
            </a:r>
            <a:endParaRPr lang="en-US" dirty="0">
              <a:solidFill>
                <a:schemeClr val="bg1"/>
              </a:solidFill>
            </a:endParaRPr>
          </a:p>
          <a:p>
            <a:r>
              <a:rPr lang="en-US" dirty="0">
                <a:solidFill>
                  <a:schemeClr val="bg1"/>
                </a:solidFill>
              </a:rPr>
              <a:t> </a:t>
            </a:r>
          </a:p>
          <a:p>
            <a:pPr marL="285750" indent="-285750">
              <a:buFont typeface="Arial" panose="020B0604020202020204" pitchFamily="34" charset="0"/>
              <a:buChar char="•"/>
            </a:pPr>
            <a:r>
              <a:rPr lang="en-US" dirty="0" err="1">
                <a:solidFill>
                  <a:schemeClr val="bg1"/>
                </a:solidFill>
              </a:rPr>
              <a:t>Jämfört</a:t>
            </a:r>
            <a:r>
              <a:rPr lang="en-US" dirty="0">
                <a:solidFill>
                  <a:schemeClr val="bg1"/>
                </a:solidFill>
              </a:rPr>
              <a:t> med </a:t>
            </a:r>
            <a:r>
              <a:rPr lang="en-US" dirty="0" err="1">
                <a:solidFill>
                  <a:schemeClr val="bg1"/>
                </a:solidFill>
              </a:rPr>
              <a:t>patienter</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får</a:t>
            </a:r>
            <a:r>
              <a:rPr lang="en-US" dirty="0">
                <a:solidFill>
                  <a:schemeClr val="bg1"/>
                </a:solidFill>
              </a:rPr>
              <a:t> “</a:t>
            </a:r>
            <a:r>
              <a:rPr lang="en-US" dirty="0" err="1">
                <a:solidFill>
                  <a:schemeClr val="bg1"/>
                </a:solidFill>
              </a:rPr>
              <a:t>ordinarie</a:t>
            </a:r>
            <a:r>
              <a:rPr lang="en-US" dirty="0">
                <a:solidFill>
                  <a:schemeClr val="bg1"/>
                </a:solidFill>
              </a:rPr>
              <a:t> </a:t>
            </a:r>
            <a:r>
              <a:rPr lang="en-US" dirty="0" err="1">
                <a:solidFill>
                  <a:schemeClr val="bg1"/>
                </a:solidFill>
              </a:rPr>
              <a:t>vård</a:t>
            </a:r>
            <a:r>
              <a:rPr lang="en-US" dirty="0">
                <a:solidFill>
                  <a:schemeClr val="bg1"/>
                </a:solidFill>
              </a:rPr>
              <a:t>” hade </a:t>
            </a:r>
            <a:r>
              <a:rPr lang="en-US" dirty="0" err="1">
                <a:solidFill>
                  <a:schemeClr val="bg1"/>
                </a:solidFill>
              </a:rPr>
              <a:t>patienterna</a:t>
            </a:r>
            <a:r>
              <a:rPr lang="en-US" dirty="0">
                <a:solidFill>
                  <a:schemeClr val="bg1"/>
                </a:solidFill>
              </a:rPr>
              <a:t> </a:t>
            </a:r>
            <a:r>
              <a:rPr lang="en-US" dirty="0" err="1">
                <a:solidFill>
                  <a:schemeClr val="bg1"/>
                </a:solidFill>
              </a:rPr>
              <a:t>mindre</a:t>
            </a:r>
            <a:r>
              <a:rPr lang="en-US" dirty="0">
                <a:solidFill>
                  <a:schemeClr val="bg1"/>
                </a:solidFill>
              </a:rPr>
              <a:t> “aggressive care” i </a:t>
            </a:r>
            <a:r>
              <a:rPr lang="en-US" dirty="0" err="1">
                <a:solidFill>
                  <a:schemeClr val="bg1"/>
                </a:solidFill>
              </a:rPr>
              <a:t>livets</a:t>
            </a:r>
            <a:r>
              <a:rPr lang="en-US" dirty="0">
                <a:solidFill>
                  <a:schemeClr val="bg1"/>
                </a:solidFill>
              </a:rPr>
              <a:t> slut och </a:t>
            </a:r>
            <a:r>
              <a:rPr lang="en-US" dirty="0" err="1">
                <a:solidFill>
                  <a:schemeClr val="bg1"/>
                </a:solidFill>
              </a:rPr>
              <a:t>längre</a:t>
            </a:r>
            <a:r>
              <a:rPr lang="en-US" dirty="0">
                <a:solidFill>
                  <a:schemeClr val="bg1"/>
                </a:solidFill>
              </a:rPr>
              <a:t> </a:t>
            </a:r>
            <a:r>
              <a:rPr lang="en-US" dirty="0" err="1">
                <a:solidFill>
                  <a:schemeClr val="bg1"/>
                </a:solidFill>
              </a:rPr>
              <a:t>överlevnad</a:t>
            </a:r>
            <a:endParaRPr lang="sv-SE" dirty="0">
              <a:solidFill>
                <a:schemeClr val="bg1"/>
              </a:solidFill>
            </a:endParaRPr>
          </a:p>
        </p:txBody>
      </p:sp>
    </p:spTree>
    <p:extLst>
      <p:ext uri="{BB962C8B-B14F-4D97-AF65-F5344CB8AC3E}">
        <p14:creationId xmlns:p14="http://schemas.microsoft.com/office/powerpoint/2010/main" val="362708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18D1ABF-2864-9E24-6050-87C7E69F3BA5}"/>
              </a:ext>
            </a:extLst>
          </p:cNvPr>
          <p:cNvPicPr>
            <a:picLocks noChangeAspect="1"/>
          </p:cNvPicPr>
          <p:nvPr/>
        </p:nvPicPr>
        <p:blipFill>
          <a:blip r:embed="rId3"/>
          <a:stretch>
            <a:fillRect/>
          </a:stretch>
        </p:blipFill>
        <p:spPr>
          <a:xfrm>
            <a:off x="1257536" y="1089992"/>
            <a:ext cx="9136721" cy="2595948"/>
          </a:xfrm>
          <a:prstGeom prst="rect">
            <a:avLst/>
          </a:prstGeom>
        </p:spPr>
      </p:pic>
      <p:sp>
        <p:nvSpPr>
          <p:cNvPr id="7" name="textruta 6">
            <a:extLst>
              <a:ext uri="{FF2B5EF4-FFF2-40B4-BE49-F238E27FC236}">
                <a16:creationId xmlns:a16="http://schemas.microsoft.com/office/drawing/2014/main" id="{0A7B902A-53CD-85BC-2B7E-EEE7CFFCEA64}"/>
              </a:ext>
            </a:extLst>
          </p:cNvPr>
          <p:cNvSpPr txBox="1"/>
          <p:nvPr/>
        </p:nvSpPr>
        <p:spPr>
          <a:xfrm>
            <a:off x="2240782" y="4700341"/>
            <a:ext cx="7071527" cy="923330"/>
          </a:xfrm>
          <a:prstGeom prst="rect">
            <a:avLst/>
          </a:prstGeom>
          <a:noFill/>
        </p:spPr>
        <p:txBody>
          <a:bodyPr wrap="square">
            <a:spAutoFit/>
          </a:bodyPr>
          <a:lstStyle/>
          <a:p>
            <a:r>
              <a:rPr lang="sv-SE" dirty="0">
                <a:solidFill>
                  <a:schemeClr val="bg1"/>
                </a:solidFill>
              </a:rPr>
              <a:t>ASCO riktlinjer anger att tidig integration av specialiserad palliativ vård bör initieras inom 8 veckor efter diagnos av en stadium IV solid tumör eller stadium ≥III pankreas- eller lungcancer </a:t>
            </a:r>
          </a:p>
        </p:txBody>
      </p:sp>
    </p:spTree>
    <p:extLst>
      <p:ext uri="{BB962C8B-B14F-4D97-AF65-F5344CB8AC3E}">
        <p14:creationId xmlns:p14="http://schemas.microsoft.com/office/powerpoint/2010/main" val="367470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2CFCCF8-05B6-F0E6-0555-8C1C9D6F53E4}"/>
              </a:ext>
            </a:extLst>
          </p:cNvPr>
          <p:cNvPicPr>
            <a:picLocks noChangeAspect="1"/>
          </p:cNvPicPr>
          <p:nvPr/>
        </p:nvPicPr>
        <p:blipFill>
          <a:blip r:embed="rId3"/>
          <a:stretch>
            <a:fillRect/>
          </a:stretch>
        </p:blipFill>
        <p:spPr>
          <a:xfrm>
            <a:off x="208417" y="536028"/>
            <a:ext cx="5852980" cy="2974427"/>
          </a:xfrm>
          <a:prstGeom prst="rect">
            <a:avLst/>
          </a:prstGeom>
        </p:spPr>
      </p:pic>
      <p:sp>
        <p:nvSpPr>
          <p:cNvPr id="3" name="textruta 2">
            <a:extLst>
              <a:ext uri="{FF2B5EF4-FFF2-40B4-BE49-F238E27FC236}">
                <a16:creationId xmlns:a16="http://schemas.microsoft.com/office/drawing/2014/main" id="{AE64A40E-F1E2-68F9-560B-68568EAA1032}"/>
              </a:ext>
            </a:extLst>
          </p:cNvPr>
          <p:cNvSpPr txBox="1"/>
          <p:nvPr/>
        </p:nvSpPr>
        <p:spPr>
          <a:xfrm>
            <a:off x="-24304" y="3947162"/>
            <a:ext cx="4546445" cy="2049472"/>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Kortare överlevnadstid är associerat med flera indikatorer för låg vårdkvalitet i livet slut (sjukhusdöd, informationsbrist, närståendestöd)</a:t>
            </a:r>
          </a:p>
          <a:p>
            <a:pPr marL="285750" indent="-285750">
              <a:buFont typeface="Arial" panose="020B0604020202020204" pitchFamily="34" charset="0"/>
              <a:buChar char="•"/>
            </a:pPr>
            <a:endParaRPr lang="sv-SE" sz="2000" dirty="0">
              <a:solidFill>
                <a:schemeClr val="bg1"/>
              </a:solidFill>
            </a:endParaRPr>
          </a:p>
          <a:p>
            <a:pPr marL="285750" indent="-285750">
              <a:lnSpc>
                <a:spcPct val="150000"/>
              </a:lnSpc>
              <a:buFont typeface="Arial" panose="020B0604020202020204" pitchFamily="34" charset="0"/>
              <a:buChar char="•"/>
            </a:pPr>
            <a:endParaRPr lang="sv-SE" sz="2000" dirty="0">
              <a:solidFill>
                <a:schemeClr val="bg1"/>
              </a:solidFill>
            </a:endParaRPr>
          </a:p>
        </p:txBody>
      </p:sp>
      <p:pic>
        <p:nvPicPr>
          <p:cNvPr id="5" name="Bildobjekt 4">
            <a:extLst>
              <a:ext uri="{FF2B5EF4-FFF2-40B4-BE49-F238E27FC236}">
                <a16:creationId xmlns:a16="http://schemas.microsoft.com/office/drawing/2014/main" id="{58659BF3-3547-34EF-73E9-0673D5E14884}"/>
              </a:ext>
            </a:extLst>
          </p:cNvPr>
          <p:cNvPicPr>
            <a:picLocks noChangeAspect="1"/>
          </p:cNvPicPr>
          <p:nvPr/>
        </p:nvPicPr>
        <p:blipFill>
          <a:blip r:embed="rId4"/>
          <a:stretch>
            <a:fillRect/>
          </a:stretch>
        </p:blipFill>
        <p:spPr>
          <a:xfrm>
            <a:off x="6522667" y="512967"/>
            <a:ext cx="5516859" cy="3029019"/>
          </a:xfrm>
          <a:prstGeom prst="rect">
            <a:avLst/>
          </a:prstGeom>
        </p:spPr>
      </p:pic>
      <p:sp>
        <p:nvSpPr>
          <p:cNvPr id="6" name="textruta 5">
            <a:extLst>
              <a:ext uri="{FF2B5EF4-FFF2-40B4-BE49-F238E27FC236}">
                <a16:creationId xmlns:a16="http://schemas.microsoft.com/office/drawing/2014/main" id="{81F38182-7683-7DAC-9161-6D45F1C8E967}"/>
              </a:ext>
            </a:extLst>
          </p:cNvPr>
          <p:cNvSpPr txBox="1"/>
          <p:nvPr/>
        </p:nvSpPr>
        <p:spPr>
          <a:xfrm>
            <a:off x="6526925" y="3942610"/>
            <a:ext cx="5665076" cy="2972801"/>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Patienter som har en palliativ eller icke tumörinriktad behandling har ökad risk för icke planerade öppen- och slutenvårdsbesök jmf de med kurativt syftande behandling</a:t>
            </a:r>
          </a:p>
          <a:p>
            <a:pPr marL="285750" indent="-285750">
              <a:buFont typeface="Arial" panose="020B0604020202020204" pitchFamily="34" charset="0"/>
              <a:buChar char="•"/>
            </a:pPr>
            <a:endParaRPr lang="sv-SE" sz="2000" dirty="0">
              <a:solidFill>
                <a:schemeClr val="bg1"/>
              </a:solidFill>
            </a:endParaRPr>
          </a:p>
          <a:p>
            <a:pPr marL="285750" indent="-285750">
              <a:buFont typeface="Arial" panose="020B0604020202020204" pitchFamily="34" charset="0"/>
              <a:buChar char="•"/>
            </a:pPr>
            <a:r>
              <a:rPr lang="sv-SE" sz="2000" dirty="0">
                <a:solidFill>
                  <a:schemeClr val="bg1"/>
                </a:solidFill>
              </a:rPr>
              <a:t>Patienter med kontaktsjuksköterska har ökad risk för oplanerad sluten- och öppenvård jmf de utan </a:t>
            </a:r>
            <a:r>
              <a:rPr lang="sv-SE" sz="2000" dirty="0" err="1">
                <a:solidFill>
                  <a:schemeClr val="bg1"/>
                </a:solidFill>
              </a:rPr>
              <a:t>KSsk</a:t>
            </a:r>
            <a:endParaRPr lang="sv-SE" sz="2000" dirty="0">
              <a:solidFill>
                <a:schemeClr val="bg1"/>
              </a:solidFill>
            </a:endParaRPr>
          </a:p>
          <a:p>
            <a:endParaRPr lang="sv-SE" sz="2000" dirty="0">
              <a:solidFill>
                <a:schemeClr val="bg1"/>
              </a:solidFill>
            </a:endParaRPr>
          </a:p>
          <a:p>
            <a:pPr marL="285750" indent="-285750">
              <a:lnSpc>
                <a:spcPct val="150000"/>
              </a:lnSpc>
              <a:buFont typeface="Arial" panose="020B0604020202020204" pitchFamily="34" charset="0"/>
              <a:buChar char="•"/>
            </a:pPr>
            <a:endParaRPr lang="sv-SE" sz="2000" dirty="0">
              <a:solidFill>
                <a:schemeClr val="bg1"/>
              </a:solidFill>
            </a:endParaRPr>
          </a:p>
        </p:txBody>
      </p:sp>
    </p:spTree>
    <p:extLst>
      <p:ext uri="{BB962C8B-B14F-4D97-AF65-F5344CB8AC3E}">
        <p14:creationId xmlns:p14="http://schemas.microsoft.com/office/powerpoint/2010/main" val="146486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8AEE43-D963-9E5C-B9DD-276613958891}"/>
              </a:ext>
            </a:extLst>
          </p:cNvPr>
          <p:cNvSpPr>
            <a:spLocks noGrp="1"/>
          </p:cNvSpPr>
          <p:nvPr>
            <p:ph type="title" idx="4294967295"/>
          </p:nvPr>
        </p:nvSpPr>
        <p:spPr>
          <a:xfrm>
            <a:off x="122238" y="22225"/>
            <a:ext cx="12069762" cy="1173163"/>
          </a:xfrm>
        </p:spPr>
        <p:txBody>
          <a:bodyPr>
            <a:noAutofit/>
          </a:bodyPr>
          <a:lstStyle/>
          <a:p>
            <a:pPr algn="ctr"/>
            <a:r>
              <a:rPr lang="sv-SE" dirty="0">
                <a:solidFill>
                  <a:schemeClr val="bg1"/>
                </a:solidFill>
                <a:latin typeface="Times New Roman" panose="02020603050405020304" pitchFamily="18" charset="0"/>
                <a:cs typeface="Times New Roman" panose="02020603050405020304" pitchFamily="18" charset="0"/>
              </a:rPr>
              <a:t>ALLAN- studien</a:t>
            </a:r>
          </a:p>
        </p:txBody>
      </p:sp>
      <p:pic>
        <p:nvPicPr>
          <p:cNvPr id="7" name="Platshållare för innehåll 6">
            <a:extLst>
              <a:ext uri="{FF2B5EF4-FFF2-40B4-BE49-F238E27FC236}">
                <a16:creationId xmlns:a16="http://schemas.microsoft.com/office/drawing/2014/main" id="{8CDC3615-9E3C-8B3C-8CCE-7C5E267E8226}"/>
              </a:ext>
            </a:extLst>
          </p:cNvPr>
          <p:cNvPicPr>
            <a:picLocks noGrp="1" noChangeAspect="1"/>
          </p:cNvPicPr>
          <p:nvPr>
            <p:ph sz="half" idx="4294967295"/>
          </p:nvPr>
        </p:nvPicPr>
        <p:blipFill>
          <a:blip r:embed="rId2"/>
          <a:stretch>
            <a:fillRect/>
          </a:stretch>
        </p:blipFill>
        <p:spPr>
          <a:xfrm>
            <a:off x="168166" y="1313903"/>
            <a:ext cx="5699125" cy="4405313"/>
          </a:xfrm>
        </p:spPr>
      </p:pic>
      <p:pic>
        <p:nvPicPr>
          <p:cNvPr id="5" name="Content Placeholder 16" descr="A diagram of a graph&#10;&#10;Description automatically generated with medium confidence">
            <a:extLst>
              <a:ext uri="{FF2B5EF4-FFF2-40B4-BE49-F238E27FC236}">
                <a16:creationId xmlns:a16="http://schemas.microsoft.com/office/drawing/2014/main" id="{A780F3AB-F259-8C9F-BB99-600FE5480B68}"/>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085490" y="1317625"/>
            <a:ext cx="5948855" cy="4400003"/>
          </a:xfrm>
          <a:prstGeom prst="rect">
            <a:avLst/>
          </a:prstGeom>
        </p:spPr>
      </p:pic>
      <p:sp>
        <p:nvSpPr>
          <p:cNvPr id="8" name="textruta 7">
            <a:extLst>
              <a:ext uri="{FF2B5EF4-FFF2-40B4-BE49-F238E27FC236}">
                <a16:creationId xmlns:a16="http://schemas.microsoft.com/office/drawing/2014/main" id="{799A0456-921B-0031-594E-42267D9C67CC}"/>
              </a:ext>
            </a:extLst>
          </p:cNvPr>
          <p:cNvSpPr txBox="1"/>
          <p:nvPr/>
        </p:nvSpPr>
        <p:spPr>
          <a:xfrm>
            <a:off x="1671782" y="6049818"/>
            <a:ext cx="858982" cy="923330"/>
          </a:xfrm>
          <a:prstGeom prst="rect">
            <a:avLst/>
          </a:prstGeom>
          <a:noFill/>
        </p:spPr>
        <p:txBody>
          <a:bodyPr wrap="square" rtlCol="0">
            <a:spAutoFit/>
          </a:bodyPr>
          <a:lstStyle/>
          <a:p>
            <a:endParaRPr lang="sv-SE" dirty="0"/>
          </a:p>
          <a:p>
            <a:endParaRPr lang="sv-SE" dirty="0"/>
          </a:p>
          <a:p>
            <a:endParaRPr lang="sv-SE" dirty="0"/>
          </a:p>
        </p:txBody>
      </p:sp>
      <p:sp>
        <p:nvSpPr>
          <p:cNvPr id="9" name="Textruta 2">
            <a:extLst>
              <a:ext uri="{FF2B5EF4-FFF2-40B4-BE49-F238E27FC236}">
                <a16:creationId xmlns:a16="http://schemas.microsoft.com/office/drawing/2014/main" id="{24E5FB95-FD97-4BF1-C969-9C74DDEA5F25}"/>
              </a:ext>
            </a:extLst>
          </p:cNvPr>
          <p:cNvSpPr txBox="1">
            <a:spLocks noChangeArrowheads="1"/>
          </p:cNvSpPr>
          <p:nvPr/>
        </p:nvSpPr>
        <p:spPr bwMode="auto">
          <a:xfrm>
            <a:off x="2396359" y="6508611"/>
            <a:ext cx="8277422" cy="2758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Improvement of Quality of Life following early enrolment to specialised palliative care   </a:t>
            </a:r>
            <a:r>
              <a:rPr lang="en-GB"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Fig: Anders Bojesson</a:t>
            </a:r>
          </a:p>
          <a:p>
            <a:pPr>
              <a:lnSpc>
                <a:spcPct val="107000"/>
              </a:lnSpc>
              <a:spcAft>
                <a:spcPts val="800"/>
              </a:spcAft>
            </a:pPr>
            <a:endParaRPr lang="en-GB"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sv-S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69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astei, Bro, Sten Formation">
            <a:extLst>
              <a:ext uri="{FF2B5EF4-FFF2-40B4-BE49-F238E27FC236}">
                <a16:creationId xmlns:a16="http://schemas.microsoft.com/office/drawing/2014/main" id="{6A0D44A6-523F-E043-2800-55A034D60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91" r="23289"/>
          <a:stretch/>
        </p:blipFill>
        <p:spPr bwMode="auto">
          <a:xfrm>
            <a:off x="3331779" y="10"/>
            <a:ext cx="886022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9" name="Rectangle 10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6CA6D0AA-E985-CE0B-493D-555FDB302DC3}"/>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solidFill>
                <a:schemeClr val="bg1"/>
              </a:solidFill>
            </a:endParaRPr>
          </a:p>
        </p:txBody>
      </p:sp>
      <p:sp>
        <p:nvSpPr>
          <p:cNvPr id="4" name="Rubrik 1">
            <a:extLst>
              <a:ext uri="{FF2B5EF4-FFF2-40B4-BE49-F238E27FC236}">
                <a16:creationId xmlns:a16="http://schemas.microsoft.com/office/drawing/2014/main" id="{AB82BD1A-FA98-BC8E-923F-7290FA7BE06B}"/>
              </a:ext>
            </a:extLst>
          </p:cNvPr>
          <p:cNvSpPr txBox="1">
            <a:spLocks/>
          </p:cNvSpPr>
          <p:nvPr/>
        </p:nvSpPr>
        <p:spPr>
          <a:xfrm>
            <a:off x="477981" y="1122363"/>
            <a:ext cx="4023360" cy="118991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400" kern="1200" spc="300">
                <a:solidFill>
                  <a:schemeClr val="tx1"/>
                </a:solidFill>
                <a:latin typeface="+mj-lt"/>
                <a:ea typeface="+mj-ea"/>
                <a:cs typeface="+mj-cs"/>
              </a:defRPr>
            </a:lvl1pPr>
          </a:lstStyle>
          <a:p>
            <a:pPr>
              <a:spcAft>
                <a:spcPts val="600"/>
              </a:spcAft>
            </a:pPr>
            <a:r>
              <a:rPr lang="en-US" sz="4000" dirty="0" err="1">
                <a:solidFill>
                  <a:schemeClr val="bg1"/>
                </a:solidFill>
              </a:rPr>
              <a:t>Ett</a:t>
            </a:r>
            <a:r>
              <a:rPr lang="en-US" sz="4000" dirty="0">
                <a:solidFill>
                  <a:schemeClr val="bg1"/>
                </a:solidFill>
              </a:rPr>
              <a:t> </a:t>
            </a:r>
            <a:r>
              <a:rPr lang="en-US" sz="4000" dirty="0" err="1">
                <a:solidFill>
                  <a:schemeClr val="bg1"/>
                </a:solidFill>
              </a:rPr>
              <a:t>exempel</a:t>
            </a:r>
            <a:r>
              <a:rPr lang="en-US" sz="4000" dirty="0">
                <a:solidFill>
                  <a:schemeClr val="bg1"/>
                </a:solidFill>
              </a:rPr>
              <a:t> </a:t>
            </a:r>
            <a:r>
              <a:rPr lang="en-US" sz="4000" dirty="0" err="1">
                <a:solidFill>
                  <a:schemeClr val="bg1"/>
                </a:solidFill>
              </a:rPr>
              <a:t>på</a:t>
            </a:r>
            <a:r>
              <a:rPr lang="en-US" sz="4000" dirty="0">
                <a:solidFill>
                  <a:schemeClr val="bg1"/>
                </a:solidFill>
              </a:rPr>
              <a:t> </a:t>
            </a:r>
            <a:r>
              <a:rPr lang="en-US" sz="4000" dirty="0" err="1">
                <a:solidFill>
                  <a:schemeClr val="bg1"/>
                </a:solidFill>
              </a:rPr>
              <a:t>tillämpning</a:t>
            </a:r>
            <a:endParaRPr lang="en-US" sz="4000" dirty="0">
              <a:solidFill>
                <a:schemeClr val="bg1"/>
              </a:solidFill>
            </a:endParaRPr>
          </a:p>
        </p:txBody>
      </p:sp>
    </p:spTree>
    <p:extLst>
      <p:ext uri="{BB962C8B-B14F-4D97-AF65-F5344CB8AC3E}">
        <p14:creationId xmlns:p14="http://schemas.microsoft.com/office/powerpoint/2010/main" val="360096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8602AD4D-2B82-3589-558A-44151AD74F19}"/>
              </a:ext>
            </a:extLst>
          </p:cNvPr>
          <p:cNvSpPr txBox="1"/>
          <p:nvPr/>
        </p:nvSpPr>
        <p:spPr>
          <a:xfrm>
            <a:off x="1546350" y="1069532"/>
            <a:ext cx="9247774" cy="4262705"/>
          </a:xfrm>
          <a:prstGeom prst="rect">
            <a:avLst/>
          </a:prstGeom>
          <a:noFill/>
        </p:spPr>
        <p:txBody>
          <a:bodyPr wrap="square">
            <a:spAutoFit/>
          </a:bodyPr>
          <a:lstStyle/>
          <a:p>
            <a:pPr algn="ctr"/>
            <a:endParaRPr lang="sv-SE" sz="2000" b="1" dirty="0">
              <a:latin typeface="Calibri" panose="020F0502020204030204" pitchFamily="34" charset="0"/>
              <a:ea typeface="Cambria" panose="02040503050406030204" pitchFamily="18" charset="0"/>
              <a:cs typeface="Calibri" panose="020F0502020204030204" pitchFamily="34" charset="0"/>
            </a:endParaRPr>
          </a:p>
          <a:p>
            <a:pPr algn="ctr"/>
            <a:r>
              <a:rPr lang="sv-SE" sz="3600" b="1" dirty="0">
                <a:latin typeface="Calibri" panose="020F0502020204030204" pitchFamily="34" charset="0"/>
                <a:ea typeface="Cambria" panose="02040503050406030204" pitchFamily="18" charset="0"/>
                <a:cs typeface="Calibri" panose="020F0502020204030204" pitchFamily="34" charset="0"/>
              </a:rPr>
              <a:t>Att möjliggöra tidig identifiering och integrering av palliativ vård</a:t>
            </a:r>
          </a:p>
          <a:p>
            <a:pPr algn="ctr"/>
            <a:endParaRPr lang="sv-SE" sz="3600" b="1" dirty="0">
              <a:latin typeface="Calibri" panose="020F0502020204030204" pitchFamily="34" charset="0"/>
              <a:ea typeface="Cambria" panose="02040503050406030204" pitchFamily="18" charset="0"/>
              <a:cs typeface="Calibri" panose="020F0502020204030204" pitchFamily="34" charset="0"/>
            </a:endParaRPr>
          </a:p>
          <a:p>
            <a:pPr algn="ctr"/>
            <a:r>
              <a:rPr lang="sv-SE" sz="2500" b="1" i="1" dirty="0">
                <a:latin typeface="Calibri" panose="020F0502020204030204" pitchFamily="34" charset="0"/>
                <a:ea typeface="Cambria" panose="02040503050406030204" pitchFamily="18" charset="0"/>
                <a:cs typeface="Calibri" panose="020F0502020204030204" pitchFamily="34" charset="0"/>
              </a:rPr>
              <a:t>Ett samarbetsprojekt med fokus på tidig identifiering, </a:t>
            </a:r>
          </a:p>
          <a:p>
            <a:pPr algn="ctr"/>
            <a:r>
              <a:rPr lang="sv-SE" sz="2500" b="1" i="1" dirty="0">
                <a:latin typeface="Calibri" panose="020F0502020204030204" pitchFamily="34" charset="0"/>
                <a:ea typeface="Cambria" panose="02040503050406030204" pitchFamily="18" charset="0"/>
                <a:cs typeface="Calibri" panose="020F0502020204030204" pitchFamily="34" charset="0"/>
              </a:rPr>
              <a:t>samtal vid allvarlig sjukdom och implementering av det personcentrerade vårdförloppet</a:t>
            </a:r>
          </a:p>
          <a:p>
            <a:pPr algn="ctr"/>
            <a:endParaRPr lang="sv-SE" sz="3200" dirty="0">
              <a:latin typeface="Calibri" panose="020F0502020204030204" pitchFamily="34" charset="0"/>
              <a:cs typeface="Calibri" panose="020F0502020204030204" pitchFamily="34" charset="0"/>
            </a:endParaRPr>
          </a:p>
          <a:p>
            <a:pPr marL="0" indent="0">
              <a:buNone/>
            </a:pPr>
            <a:endParaRPr lang="sv-SE" sz="3600" b="1" i="0" u="none" strike="noStrike" baseline="0" dirty="0">
              <a:solidFill>
                <a:schemeClr val="tx1"/>
              </a:solidFill>
              <a:latin typeface="Calibri" panose="020F0502020204030204" pitchFamily="34" charset="0"/>
              <a:cs typeface="Calibri" panose="020F0502020204030204" pitchFamily="34" charset="0"/>
            </a:endParaRPr>
          </a:p>
        </p:txBody>
      </p:sp>
      <p:pic>
        <p:nvPicPr>
          <p:cNvPr id="9" name="Bildobjekt 8" descr="En bild som visar text, Teckensnitt, typografi&#10;&#10;Automatiskt genererad beskrivning">
            <a:extLst>
              <a:ext uri="{FF2B5EF4-FFF2-40B4-BE49-F238E27FC236}">
                <a16:creationId xmlns:a16="http://schemas.microsoft.com/office/drawing/2014/main" id="{3F9D000E-DA1E-9C60-FC86-885CE79685D4}"/>
              </a:ext>
            </a:extLst>
          </p:cNvPr>
          <p:cNvPicPr>
            <a:picLocks noChangeAspect="1"/>
          </p:cNvPicPr>
          <p:nvPr/>
        </p:nvPicPr>
        <p:blipFill>
          <a:blip r:embed="rId3"/>
          <a:stretch>
            <a:fillRect/>
          </a:stretch>
        </p:blipFill>
        <p:spPr>
          <a:xfrm>
            <a:off x="9219377" y="6262173"/>
            <a:ext cx="2972623" cy="501731"/>
          </a:xfrm>
          <a:prstGeom prst="rect">
            <a:avLst/>
          </a:prstGeom>
        </p:spPr>
      </p:pic>
      <p:sp>
        <p:nvSpPr>
          <p:cNvPr id="3" name="textruta 2">
            <a:extLst>
              <a:ext uri="{FF2B5EF4-FFF2-40B4-BE49-F238E27FC236}">
                <a16:creationId xmlns:a16="http://schemas.microsoft.com/office/drawing/2014/main" id="{E8236CD6-FE68-7185-3A22-58DDE790A29E}"/>
              </a:ext>
            </a:extLst>
          </p:cNvPr>
          <p:cNvSpPr txBox="1"/>
          <p:nvPr/>
        </p:nvSpPr>
        <p:spPr>
          <a:xfrm>
            <a:off x="5696606" y="6211669"/>
            <a:ext cx="34842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srgbClr val="3B9177"/>
                </a:solidFill>
                <a:effectLst/>
                <a:uLnTx/>
                <a:uFillTx/>
                <a:latin typeface="Calibri" panose="020F0502020204030204" pitchFamily="34" charset="0"/>
                <a:ea typeface="Cambria" panose="02040503050406030204" pitchFamily="18" charset="0"/>
                <a:cs typeface="Calibri" panose="020F0502020204030204" pitchFamily="34" charset="0"/>
              </a:rPr>
              <a:t>Skåne University Hospital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err="1">
                <a:ln>
                  <a:noFill/>
                </a:ln>
                <a:solidFill>
                  <a:srgbClr val="3B9177"/>
                </a:solidFill>
                <a:effectLst/>
                <a:uLnTx/>
                <a:uFillTx/>
                <a:latin typeface="Calibri" panose="020F0502020204030204" pitchFamily="34" charset="0"/>
                <a:ea typeface="Cambria" panose="02040503050406030204" pitchFamily="18" charset="0"/>
                <a:cs typeface="Calibri" panose="020F0502020204030204" pitchFamily="34" charset="0"/>
              </a:rPr>
              <a:t>Comprehensive</a:t>
            </a:r>
            <a:r>
              <a:rPr kumimoji="0" lang="sv-SE" b="1" i="0" u="none" strike="noStrike" kern="1200" cap="none" spc="0" normalizeH="0" baseline="0" noProof="0" dirty="0">
                <a:ln>
                  <a:noFill/>
                </a:ln>
                <a:solidFill>
                  <a:srgbClr val="3B9177"/>
                </a:solidFill>
                <a:effectLst/>
                <a:uLnTx/>
                <a:uFillTx/>
                <a:latin typeface="Calibri" panose="020F0502020204030204" pitchFamily="34" charset="0"/>
                <a:ea typeface="Cambria" panose="02040503050406030204" pitchFamily="18" charset="0"/>
                <a:cs typeface="Calibri" panose="020F0502020204030204" pitchFamily="34" charset="0"/>
              </a:rPr>
              <a:t> Cancer Centre</a:t>
            </a:r>
          </a:p>
        </p:txBody>
      </p:sp>
    </p:spTree>
    <p:extLst>
      <p:ext uri="{BB962C8B-B14F-4D97-AF65-F5344CB8AC3E}">
        <p14:creationId xmlns:p14="http://schemas.microsoft.com/office/powerpoint/2010/main" val="409557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6E580D86-F8F7-A01C-5B4A-579800EF554D}"/>
              </a:ext>
            </a:extLst>
          </p:cNvPr>
          <p:cNvSpPr>
            <a:spLocks noGrp="1"/>
          </p:cNvSpPr>
          <p:nvPr>
            <p:ph type="title" idx="4294967295"/>
          </p:nvPr>
        </p:nvSpPr>
        <p:spPr>
          <a:xfrm>
            <a:off x="2397974" y="2282765"/>
            <a:ext cx="8038797" cy="3974124"/>
          </a:xfrm>
        </p:spPr>
        <p:txBody>
          <a:bodyPr vert="horz" lIns="91440" tIns="45720" rIns="91440" bIns="45720" rtlCol="0" anchor="ctr">
            <a:normAutofit/>
          </a:bodyPr>
          <a:lstStyle/>
          <a:p>
            <a:r>
              <a:rPr lang="en-US" sz="2600" dirty="0">
                <a:solidFill>
                  <a:schemeClr val="bg1">
                    <a:lumMod val="95000"/>
                    <a:lumOff val="5000"/>
                  </a:schemeClr>
                </a:solidFill>
              </a:rPr>
              <a:t>1.</a:t>
            </a:r>
            <a:r>
              <a:rPr lang="en-US" sz="2600" b="0" dirty="0">
                <a:solidFill>
                  <a:schemeClr val="bg1">
                    <a:lumMod val="95000"/>
                    <a:lumOff val="5000"/>
                  </a:schemeClr>
                </a:solidFill>
              </a:rPr>
              <a:t> Vad </a:t>
            </a:r>
            <a:r>
              <a:rPr lang="en-US" sz="2600" b="0" dirty="0" err="1">
                <a:solidFill>
                  <a:schemeClr val="bg1">
                    <a:lumMod val="95000"/>
                    <a:lumOff val="5000"/>
                  </a:schemeClr>
                </a:solidFill>
              </a:rPr>
              <a:t>palliativ</a:t>
            </a:r>
            <a:r>
              <a:rPr lang="en-US" sz="2600" b="0" dirty="0">
                <a:solidFill>
                  <a:schemeClr val="bg1">
                    <a:lumMod val="95000"/>
                    <a:lumOff val="5000"/>
                  </a:schemeClr>
                </a:solidFill>
              </a:rPr>
              <a:t> </a:t>
            </a:r>
            <a:r>
              <a:rPr lang="en-US" sz="2600" b="0" dirty="0" err="1">
                <a:solidFill>
                  <a:schemeClr val="bg1">
                    <a:lumMod val="95000"/>
                    <a:lumOff val="5000"/>
                  </a:schemeClr>
                </a:solidFill>
              </a:rPr>
              <a:t>vård</a:t>
            </a:r>
            <a:r>
              <a:rPr lang="en-US" sz="2600" b="0" dirty="0">
                <a:solidFill>
                  <a:schemeClr val="bg1">
                    <a:lumMod val="95000"/>
                    <a:lumOff val="5000"/>
                  </a:schemeClr>
                </a:solidFill>
              </a:rPr>
              <a:t> </a:t>
            </a:r>
            <a:r>
              <a:rPr lang="en-US" sz="2600" b="0" dirty="0" err="1">
                <a:solidFill>
                  <a:schemeClr val="bg1">
                    <a:lumMod val="95000"/>
                    <a:lumOff val="5000"/>
                  </a:schemeClr>
                </a:solidFill>
              </a:rPr>
              <a:t>är</a:t>
            </a:r>
            <a:br>
              <a:rPr lang="en-US" sz="2600" dirty="0">
                <a:solidFill>
                  <a:schemeClr val="bg1">
                    <a:lumMod val="95000"/>
                    <a:lumOff val="5000"/>
                  </a:schemeClr>
                </a:solidFill>
              </a:rPr>
            </a:br>
            <a:br>
              <a:rPr lang="en-US" sz="2600" dirty="0">
                <a:solidFill>
                  <a:schemeClr val="bg1">
                    <a:lumMod val="95000"/>
                    <a:lumOff val="5000"/>
                  </a:schemeClr>
                </a:solidFill>
              </a:rPr>
            </a:br>
            <a:r>
              <a:rPr lang="en-US" sz="2600" dirty="0">
                <a:solidFill>
                  <a:schemeClr val="bg1">
                    <a:lumMod val="95000"/>
                    <a:lumOff val="5000"/>
                  </a:schemeClr>
                </a:solidFill>
              </a:rPr>
              <a:t>2. </a:t>
            </a:r>
            <a:r>
              <a:rPr lang="en-US" sz="2600" b="0" dirty="0" err="1">
                <a:solidFill>
                  <a:schemeClr val="bg1">
                    <a:lumMod val="95000"/>
                    <a:lumOff val="5000"/>
                  </a:schemeClr>
                </a:solidFill>
              </a:rPr>
              <a:t>Omfattning</a:t>
            </a:r>
            <a:r>
              <a:rPr lang="en-US" sz="2600" b="0" dirty="0">
                <a:solidFill>
                  <a:schemeClr val="bg1">
                    <a:lumMod val="95000"/>
                    <a:lumOff val="5000"/>
                  </a:schemeClr>
                </a:solidFill>
              </a:rPr>
              <a:t> och </a:t>
            </a:r>
            <a:r>
              <a:rPr lang="en-US" sz="2600" b="0" dirty="0" err="1">
                <a:solidFill>
                  <a:schemeClr val="bg1">
                    <a:lumMod val="95000"/>
                    <a:lumOff val="5000"/>
                  </a:schemeClr>
                </a:solidFill>
              </a:rPr>
              <a:t>behov</a:t>
            </a:r>
            <a:r>
              <a:rPr lang="en-US" sz="2600" b="0" dirty="0">
                <a:solidFill>
                  <a:schemeClr val="bg1">
                    <a:lumMod val="95000"/>
                    <a:lumOff val="5000"/>
                  </a:schemeClr>
                </a:solidFill>
              </a:rPr>
              <a:t> av </a:t>
            </a:r>
            <a:r>
              <a:rPr lang="en-US" sz="2600" b="0" dirty="0" err="1">
                <a:solidFill>
                  <a:schemeClr val="bg1">
                    <a:lumMod val="95000"/>
                    <a:lumOff val="5000"/>
                  </a:schemeClr>
                </a:solidFill>
              </a:rPr>
              <a:t>palliativ</a:t>
            </a:r>
            <a:r>
              <a:rPr lang="en-US" sz="2600" b="0" dirty="0">
                <a:solidFill>
                  <a:schemeClr val="bg1">
                    <a:lumMod val="95000"/>
                    <a:lumOff val="5000"/>
                  </a:schemeClr>
                </a:solidFill>
              </a:rPr>
              <a:t> </a:t>
            </a:r>
            <a:r>
              <a:rPr lang="en-US" sz="2600" b="0" dirty="0" err="1">
                <a:solidFill>
                  <a:schemeClr val="bg1">
                    <a:lumMod val="95000"/>
                    <a:lumOff val="5000"/>
                  </a:schemeClr>
                </a:solidFill>
              </a:rPr>
              <a:t>vård</a:t>
            </a:r>
            <a:r>
              <a:rPr lang="en-US" sz="2600" b="0" dirty="0">
                <a:solidFill>
                  <a:schemeClr val="bg1">
                    <a:lumMod val="95000"/>
                    <a:lumOff val="5000"/>
                  </a:schemeClr>
                </a:solidFill>
              </a:rPr>
              <a:t>”</a:t>
            </a:r>
            <a:br>
              <a:rPr lang="en-US" sz="2600" dirty="0">
                <a:solidFill>
                  <a:schemeClr val="bg1">
                    <a:lumMod val="95000"/>
                    <a:lumOff val="5000"/>
                  </a:schemeClr>
                </a:solidFill>
              </a:rPr>
            </a:br>
            <a:br>
              <a:rPr lang="en-US" sz="2600" dirty="0">
                <a:solidFill>
                  <a:schemeClr val="bg1">
                    <a:lumMod val="95000"/>
                    <a:lumOff val="5000"/>
                  </a:schemeClr>
                </a:solidFill>
              </a:rPr>
            </a:br>
            <a:endParaRPr lang="en-US" sz="2600" dirty="0">
              <a:solidFill>
                <a:schemeClr val="bg1">
                  <a:lumMod val="95000"/>
                  <a:lumOff val="5000"/>
                </a:schemeClr>
              </a:solidFill>
            </a:endParaRPr>
          </a:p>
        </p:txBody>
      </p:sp>
      <p:sp>
        <p:nvSpPr>
          <p:cNvPr id="3" name="textruta 2">
            <a:extLst>
              <a:ext uri="{FF2B5EF4-FFF2-40B4-BE49-F238E27FC236}">
                <a16:creationId xmlns:a16="http://schemas.microsoft.com/office/drawing/2014/main" id="{D596D69E-52EF-E3C7-E4A4-BA70CD9D0280}"/>
              </a:ext>
            </a:extLst>
          </p:cNvPr>
          <p:cNvSpPr txBox="1"/>
          <p:nvPr/>
        </p:nvSpPr>
        <p:spPr>
          <a:xfrm>
            <a:off x="2585546" y="2017985"/>
            <a:ext cx="7062952" cy="707886"/>
          </a:xfrm>
          <a:prstGeom prst="rect">
            <a:avLst/>
          </a:prstGeom>
          <a:noFill/>
        </p:spPr>
        <p:txBody>
          <a:bodyPr wrap="square" rtlCol="0">
            <a:spAutoFit/>
          </a:bodyPr>
          <a:lstStyle/>
          <a:p>
            <a:r>
              <a:rPr lang="en-US" sz="4000" b="1" dirty="0">
                <a:solidFill>
                  <a:schemeClr val="bg1">
                    <a:lumMod val="95000"/>
                    <a:lumOff val="5000"/>
                  </a:schemeClr>
                </a:solidFill>
              </a:rPr>
              <a:t>Olika </a:t>
            </a:r>
            <a:r>
              <a:rPr lang="en-US" sz="4000" b="1" dirty="0" err="1">
                <a:solidFill>
                  <a:schemeClr val="bg1">
                    <a:lumMod val="95000"/>
                    <a:lumOff val="5000"/>
                  </a:schemeClr>
                </a:solidFill>
              </a:rPr>
              <a:t>kunskap</a:t>
            </a:r>
            <a:r>
              <a:rPr lang="en-US" sz="4000" b="1" dirty="0">
                <a:solidFill>
                  <a:schemeClr val="bg1">
                    <a:lumMod val="95000"/>
                    <a:lumOff val="5000"/>
                  </a:schemeClr>
                </a:solidFill>
              </a:rPr>
              <a:t> &amp; </a:t>
            </a:r>
            <a:r>
              <a:rPr lang="en-US" sz="4000" b="1" dirty="0" err="1">
                <a:solidFill>
                  <a:schemeClr val="bg1">
                    <a:lumMod val="95000"/>
                    <a:lumOff val="5000"/>
                  </a:schemeClr>
                </a:solidFill>
              </a:rPr>
              <a:t>förståelse</a:t>
            </a:r>
            <a:r>
              <a:rPr lang="en-US" sz="4000" b="1" dirty="0">
                <a:solidFill>
                  <a:schemeClr val="bg1">
                    <a:lumMod val="95000"/>
                    <a:lumOff val="5000"/>
                  </a:schemeClr>
                </a:solidFill>
              </a:rPr>
              <a:t> </a:t>
            </a:r>
            <a:r>
              <a:rPr lang="en-US" sz="4000" b="1" dirty="0" err="1">
                <a:solidFill>
                  <a:schemeClr val="bg1">
                    <a:lumMod val="95000"/>
                    <a:lumOff val="5000"/>
                  </a:schemeClr>
                </a:solidFill>
              </a:rPr>
              <a:t>kring</a:t>
            </a:r>
            <a:r>
              <a:rPr lang="en-US" sz="4000" b="1" dirty="0">
                <a:solidFill>
                  <a:schemeClr val="bg1">
                    <a:lumMod val="95000"/>
                    <a:lumOff val="5000"/>
                  </a:schemeClr>
                </a:solidFill>
              </a:rPr>
              <a:t>:</a:t>
            </a:r>
            <a:endParaRPr lang="sv-SE" sz="4000" b="1" dirty="0"/>
          </a:p>
        </p:txBody>
      </p:sp>
      <p:sp>
        <p:nvSpPr>
          <p:cNvPr id="4" name="Rektangel 3">
            <a:extLst>
              <a:ext uri="{FF2B5EF4-FFF2-40B4-BE49-F238E27FC236}">
                <a16:creationId xmlns:a16="http://schemas.microsoft.com/office/drawing/2014/main" id="{AD2AB6DA-2CD5-49F9-1365-BDEF0BF839CD}"/>
              </a:ext>
            </a:extLst>
          </p:cNvPr>
          <p:cNvSpPr/>
          <p:nvPr/>
        </p:nvSpPr>
        <p:spPr>
          <a:xfrm>
            <a:off x="1282262" y="336331"/>
            <a:ext cx="9743090" cy="641131"/>
          </a:xfrm>
          <a:prstGeom prst="rect">
            <a:avLst/>
          </a:prstGeom>
          <a:solidFill>
            <a:schemeClr val="tx2"/>
          </a:solidFill>
          <a:ln w="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kern="1200" dirty="0" err="1">
                <a:solidFill>
                  <a:schemeClr val="bg2"/>
                </a:solidFill>
                <a:latin typeface="+mj-lt"/>
                <a:ea typeface="+mj-ea"/>
                <a:cs typeface="+mj-cs"/>
              </a:rPr>
              <a:t>Bidragande</a:t>
            </a:r>
            <a:r>
              <a:rPr lang="en-US" sz="4000" kern="1200" dirty="0">
                <a:solidFill>
                  <a:schemeClr val="bg2"/>
                </a:solidFill>
                <a:latin typeface="+mj-lt"/>
                <a:ea typeface="+mj-ea"/>
                <a:cs typeface="+mj-cs"/>
              </a:rPr>
              <a:t> </a:t>
            </a:r>
            <a:r>
              <a:rPr lang="en-US" sz="4000" kern="1200" dirty="0" err="1">
                <a:solidFill>
                  <a:schemeClr val="bg2"/>
                </a:solidFill>
                <a:latin typeface="+mj-lt"/>
                <a:ea typeface="+mj-ea"/>
                <a:cs typeface="+mj-cs"/>
              </a:rPr>
              <a:t>faktorer</a:t>
            </a:r>
            <a:r>
              <a:rPr lang="en-US" sz="4000" kern="1200" dirty="0">
                <a:solidFill>
                  <a:schemeClr val="bg2"/>
                </a:solidFill>
                <a:latin typeface="+mj-lt"/>
                <a:ea typeface="+mj-ea"/>
                <a:cs typeface="+mj-cs"/>
              </a:rPr>
              <a:t> till det </a:t>
            </a:r>
            <a:r>
              <a:rPr lang="en-US" sz="4000" kern="1200" dirty="0" err="1">
                <a:solidFill>
                  <a:schemeClr val="bg2"/>
                </a:solidFill>
                <a:latin typeface="+mj-lt"/>
                <a:ea typeface="+mj-ea"/>
                <a:cs typeface="+mj-cs"/>
              </a:rPr>
              <a:t>upplevda</a:t>
            </a:r>
            <a:r>
              <a:rPr lang="en-US" sz="4000" kern="1200" dirty="0">
                <a:solidFill>
                  <a:schemeClr val="bg2"/>
                </a:solidFill>
                <a:latin typeface="+mj-lt"/>
                <a:ea typeface="+mj-ea"/>
                <a:cs typeface="+mj-cs"/>
              </a:rPr>
              <a:t> ”</a:t>
            </a:r>
            <a:r>
              <a:rPr lang="en-US" sz="4000" kern="1200" dirty="0" err="1">
                <a:solidFill>
                  <a:schemeClr val="bg2"/>
                </a:solidFill>
                <a:latin typeface="+mj-lt"/>
                <a:ea typeface="+mj-ea"/>
                <a:cs typeface="+mj-cs"/>
              </a:rPr>
              <a:t>gapet</a:t>
            </a:r>
            <a:r>
              <a:rPr lang="en-US" sz="4000" kern="1200" dirty="0">
                <a:solidFill>
                  <a:schemeClr val="bg2"/>
                </a:solidFill>
                <a:latin typeface="+mj-lt"/>
                <a:ea typeface="+mj-ea"/>
                <a:cs typeface="+mj-cs"/>
              </a:rPr>
              <a:t>”</a:t>
            </a:r>
            <a:endParaRPr lang="sv-SE" sz="4000" dirty="0"/>
          </a:p>
        </p:txBody>
      </p:sp>
    </p:spTree>
    <p:extLst>
      <p:ext uri="{BB962C8B-B14F-4D97-AF65-F5344CB8AC3E}">
        <p14:creationId xmlns:p14="http://schemas.microsoft.com/office/powerpoint/2010/main" val="1365441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9F013-7DBE-F707-0B19-5B3332976627}"/>
              </a:ext>
            </a:extLst>
          </p:cNvPr>
          <p:cNvSpPr>
            <a:spLocks noGrp="1"/>
          </p:cNvSpPr>
          <p:nvPr>
            <p:ph type="title" idx="4294967295"/>
          </p:nvPr>
        </p:nvSpPr>
        <p:spPr>
          <a:xfrm>
            <a:off x="882869" y="809241"/>
            <a:ext cx="10515600" cy="1173162"/>
          </a:xfrm>
        </p:spPr>
        <p:txBody>
          <a:bodyPr/>
          <a:lstStyle/>
          <a:p>
            <a:r>
              <a:rPr lang="sv-SE" dirty="0">
                <a:solidFill>
                  <a:schemeClr val="bg1"/>
                </a:solidFill>
              </a:rPr>
              <a:t>Bakgrund</a:t>
            </a:r>
          </a:p>
        </p:txBody>
      </p:sp>
      <p:sp>
        <p:nvSpPr>
          <p:cNvPr id="3" name="Platshållare för innehåll 2">
            <a:extLst>
              <a:ext uri="{FF2B5EF4-FFF2-40B4-BE49-F238E27FC236}">
                <a16:creationId xmlns:a16="http://schemas.microsoft.com/office/drawing/2014/main" id="{43B2DCC8-5288-A251-B7BB-1358C6CDA6D3}"/>
              </a:ext>
            </a:extLst>
          </p:cNvPr>
          <p:cNvSpPr>
            <a:spLocks noGrp="1"/>
          </p:cNvSpPr>
          <p:nvPr>
            <p:ph idx="4294967295"/>
          </p:nvPr>
        </p:nvSpPr>
        <p:spPr>
          <a:xfrm>
            <a:off x="882869" y="1982403"/>
            <a:ext cx="10515600" cy="3821113"/>
          </a:xfrm>
        </p:spPr>
        <p:txBody>
          <a:bodyPr>
            <a:normAutofit/>
          </a:bodyPr>
          <a:lstStyle/>
          <a:p>
            <a:endParaRPr lang="sv-SE" dirty="0">
              <a:solidFill>
                <a:schemeClr val="bg1"/>
              </a:solidFill>
            </a:endParaRPr>
          </a:p>
          <a:p>
            <a:pPr>
              <a:spcAft>
                <a:spcPts val="1200"/>
              </a:spcAft>
            </a:pPr>
            <a:r>
              <a:rPr lang="sv-SE" dirty="0" err="1">
                <a:solidFill>
                  <a:schemeClr val="bg1"/>
                </a:solidFill>
                <a:latin typeface="Calibri" panose="020F0502020204030204" pitchFamily="34" charset="0"/>
                <a:cs typeface="Calibri" panose="020F0502020204030204" pitchFamily="34" charset="0"/>
              </a:rPr>
              <a:t>SUHCCC:s</a:t>
            </a:r>
            <a:r>
              <a:rPr lang="sv-SE" dirty="0">
                <a:solidFill>
                  <a:schemeClr val="bg1"/>
                </a:solidFill>
                <a:latin typeface="Calibri" panose="020F0502020204030204" pitchFamily="34" charset="0"/>
                <a:cs typeface="Calibri" panose="020F0502020204030204" pitchFamily="34" charset="0"/>
              </a:rPr>
              <a:t> ackrediteringsprocess</a:t>
            </a:r>
          </a:p>
          <a:p>
            <a:pPr>
              <a:spcAft>
                <a:spcPts val="1200"/>
              </a:spcAft>
            </a:pPr>
            <a:r>
              <a:rPr lang="sv-SE" dirty="0">
                <a:solidFill>
                  <a:schemeClr val="bg1"/>
                </a:solidFill>
                <a:latin typeface="Calibri" panose="020F0502020204030204" pitchFamily="34" charset="0"/>
                <a:cs typeface="Calibri" panose="020F0502020204030204" pitchFamily="34" charset="0"/>
              </a:rPr>
              <a:t>Personcentrerat och sammanhållet vårdförlopp palliativ vård</a:t>
            </a:r>
          </a:p>
          <a:p>
            <a:r>
              <a:rPr lang="sv-SE" dirty="0">
                <a:solidFill>
                  <a:schemeClr val="bg1"/>
                </a:solidFill>
                <a:latin typeface="Calibri" panose="020F0502020204030204" pitchFamily="34" charset="0"/>
                <a:cs typeface="Calibri" panose="020F0502020204030204" pitchFamily="34" charset="0"/>
              </a:rPr>
              <a:t>Särskilda regeringsmedel för att stödja implementering av tex det Nationella vårdprogrammet för palliativ vård</a:t>
            </a:r>
          </a:p>
          <a:p>
            <a:pPr marL="0" indent="0">
              <a:buNone/>
            </a:pPr>
            <a:endParaRPr lang="sv-SE"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160669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3FF4E62-896C-1DFD-4BE6-FA1948DB141C}"/>
              </a:ext>
            </a:extLst>
          </p:cNvPr>
          <p:cNvSpPr>
            <a:spLocks noGrp="1"/>
          </p:cNvSpPr>
          <p:nvPr>
            <p:ph idx="4294967295"/>
          </p:nvPr>
        </p:nvSpPr>
        <p:spPr>
          <a:xfrm>
            <a:off x="504496" y="1115848"/>
            <a:ext cx="11508828" cy="5013325"/>
          </a:xfrm>
        </p:spPr>
        <p:txBody>
          <a:bodyPr>
            <a:normAutofit/>
          </a:bodyPr>
          <a:lstStyle/>
          <a:p>
            <a:pPr marL="0" indent="0" algn="ctr">
              <a:buNone/>
            </a:pPr>
            <a:endParaRPr lang="sv-SE" sz="2800" u="sng" dirty="0">
              <a:solidFill>
                <a:schemeClr val="bg1"/>
              </a:solidFill>
            </a:endParaRPr>
          </a:p>
          <a:p>
            <a:pPr marL="0" indent="0" algn="ctr">
              <a:buNone/>
            </a:pPr>
            <a:endParaRPr lang="sv-SE" sz="2800" u="sng" dirty="0">
              <a:solidFill>
                <a:schemeClr val="bg1"/>
              </a:solidFill>
            </a:endParaRPr>
          </a:p>
          <a:p>
            <a:pPr>
              <a:spcAft>
                <a:spcPts val="1200"/>
              </a:spcAft>
            </a:pPr>
            <a:r>
              <a:rPr lang="sv-SE"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 öka kunskapen kring palliativ vård </a:t>
            </a:r>
          </a:p>
          <a:p>
            <a:pPr>
              <a:spcAft>
                <a:spcPts val="1200"/>
              </a:spcAft>
            </a:pPr>
            <a:r>
              <a:rPr lang="sv-SE"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 patienter med palliativa vårdbehov identifieras tidigare i cancerprocessen</a:t>
            </a:r>
          </a:p>
          <a:p>
            <a:pPr>
              <a:spcAft>
                <a:spcPts val="1200"/>
              </a:spcAft>
            </a:pPr>
            <a:r>
              <a:rPr lang="sv-SE"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 vårdbehov tillgodoses på ett evidensbaserat sä</a:t>
            </a:r>
            <a:r>
              <a:rPr lang="sv-SE"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tt</a:t>
            </a:r>
          </a:p>
          <a:p>
            <a:r>
              <a:rPr lang="sv-SE" sz="2800" dirty="0">
                <a:solidFill>
                  <a:schemeClr val="bg1"/>
                </a:solidFill>
                <a:latin typeface="Calibri" panose="020F0502020204030204" pitchFamily="34" charset="0"/>
                <a:cs typeface="Calibri" panose="020F0502020204030204" pitchFamily="34" charset="0"/>
              </a:rPr>
              <a:t>Att patienter och deras närstående erbjuds ”Samtal vid allvarlig sjukdom”</a:t>
            </a:r>
            <a:endParaRPr lang="sv-SE" sz="2800" dirty="0">
              <a:solidFill>
                <a:schemeClr val="bg1"/>
              </a:solidFill>
            </a:endParaRPr>
          </a:p>
        </p:txBody>
      </p:sp>
      <p:sp>
        <p:nvSpPr>
          <p:cNvPr id="2" name="Rubrik 1">
            <a:extLst>
              <a:ext uri="{FF2B5EF4-FFF2-40B4-BE49-F238E27FC236}">
                <a16:creationId xmlns:a16="http://schemas.microsoft.com/office/drawing/2014/main" id="{98637667-A8EA-E3E2-6216-F71ACF7D6342}"/>
              </a:ext>
            </a:extLst>
          </p:cNvPr>
          <p:cNvSpPr>
            <a:spLocks noGrp="1"/>
          </p:cNvSpPr>
          <p:nvPr>
            <p:ph type="title" idx="4294967295"/>
          </p:nvPr>
        </p:nvSpPr>
        <p:spPr>
          <a:xfrm>
            <a:off x="504496" y="777711"/>
            <a:ext cx="10515600" cy="1173162"/>
          </a:xfrm>
        </p:spPr>
        <p:txBody>
          <a:bodyPr/>
          <a:lstStyle/>
          <a:p>
            <a:r>
              <a:rPr lang="sv-SE" dirty="0">
                <a:solidFill>
                  <a:schemeClr val="bg1"/>
                </a:solidFill>
              </a:rPr>
              <a:t>Mål</a:t>
            </a:r>
          </a:p>
        </p:txBody>
      </p:sp>
    </p:spTree>
    <p:extLst>
      <p:ext uri="{BB962C8B-B14F-4D97-AF65-F5344CB8AC3E}">
        <p14:creationId xmlns:p14="http://schemas.microsoft.com/office/powerpoint/2010/main" val="1192751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2C6641B-E4C1-1BBF-79EA-71DE3FA23651}"/>
              </a:ext>
            </a:extLst>
          </p:cNvPr>
          <p:cNvSpPr/>
          <p:nvPr/>
        </p:nvSpPr>
        <p:spPr>
          <a:xfrm>
            <a:off x="3203343" y="2077005"/>
            <a:ext cx="5969951" cy="428947"/>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prstClr val="white"/>
                </a:solidFill>
                <a:effectLst/>
                <a:uLnTx/>
                <a:uFillTx/>
                <a:latin typeface="Calibri" panose="020F0502020204030204"/>
                <a:ea typeface="+mn-ea"/>
                <a:cs typeface="+mn-cs"/>
              </a:rPr>
              <a:t>Riktade aktiviteter till specifika </a:t>
            </a:r>
            <a:r>
              <a:rPr lang="sv-SE" u="sng" dirty="0">
                <a:solidFill>
                  <a:prstClr val="white"/>
                </a:solidFill>
                <a:latin typeface="Calibri" panose="020F0502020204030204"/>
              </a:rPr>
              <a:t>verksamheter</a:t>
            </a:r>
            <a:endParaRPr kumimoji="0" lang="sv-SE" sz="18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9B53D9CE-BC9D-2D6A-CB82-5C26E6603592}"/>
              </a:ext>
            </a:extLst>
          </p:cNvPr>
          <p:cNvSpPr/>
          <p:nvPr/>
        </p:nvSpPr>
        <p:spPr>
          <a:xfrm>
            <a:off x="7295154" y="2674116"/>
            <a:ext cx="1888650" cy="15872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Främja tidiga samtal</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rPr>
              <a:t>Samtal vid allvarlig sjukdom</a:t>
            </a:r>
            <a:r>
              <a:rPr lang="sv-SE" sz="1400" dirty="0">
                <a:solidFill>
                  <a:schemeClr val="tx1"/>
                </a:solidFill>
                <a:latin typeface="Calibri" panose="020F0502020204030204"/>
              </a:rPr>
              <a:t>/SQ</a:t>
            </a:r>
            <a:r>
              <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rPr>
              <a:t> </a:t>
            </a:r>
          </a:p>
        </p:txBody>
      </p:sp>
      <p:sp>
        <p:nvSpPr>
          <p:cNvPr id="11" name="Rektangel 10">
            <a:extLst>
              <a:ext uri="{FF2B5EF4-FFF2-40B4-BE49-F238E27FC236}">
                <a16:creationId xmlns:a16="http://schemas.microsoft.com/office/drawing/2014/main" id="{0BCF4E4F-7A51-25CE-8DB3-B5FBDC5921CB}"/>
              </a:ext>
            </a:extLst>
          </p:cNvPr>
          <p:cNvSpPr/>
          <p:nvPr/>
        </p:nvSpPr>
        <p:spPr>
          <a:xfrm>
            <a:off x="5232240" y="2674116"/>
            <a:ext cx="1870330" cy="15975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lvl="0">
              <a:defRPr/>
            </a:pPr>
            <a:r>
              <a:rPr lang="sv-SE" sz="1400" b="1" dirty="0">
                <a:solidFill>
                  <a:schemeClr val="tx1"/>
                </a:solidFill>
                <a:latin typeface="Calibri" panose="020F0502020204030204"/>
              </a:rPr>
              <a:t>Pilottesta instrument </a:t>
            </a:r>
          </a:p>
          <a:p>
            <a:pPr lvl="0">
              <a:defRPr/>
            </a:pPr>
            <a:endParaRPr lang="sv-SE" sz="1500" b="1" dirty="0">
              <a:solidFill>
                <a:schemeClr val="tx1"/>
              </a:solidFill>
              <a:latin typeface="Calibri" panose="020F0502020204030204"/>
            </a:endParaRPr>
          </a:p>
          <a:p>
            <a:pPr marL="285750" lvl="0" indent="-285750">
              <a:buFont typeface="Arial" panose="020B0604020202020204" pitchFamily="34" charset="0"/>
              <a:buChar char="•"/>
              <a:defRPr/>
            </a:pPr>
            <a:r>
              <a:rPr lang="sv-SE" sz="1400" dirty="0">
                <a:solidFill>
                  <a:schemeClr val="tx1"/>
                </a:solidFill>
                <a:latin typeface="Calibri" panose="020F0502020204030204"/>
              </a:rPr>
              <a:t>Identifiera patienten (</a:t>
            </a:r>
            <a:r>
              <a:rPr lang="sv-SE" sz="1400" dirty="0" err="1">
                <a:solidFill>
                  <a:schemeClr val="tx1"/>
                </a:solidFill>
                <a:latin typeface="Calibri" panose="020F0502020204030204"/>
              </a:rPr>
              <a:t>iNVP</a:t>
            </a:r>
            <a:r>
              <a:rPr lang="sv-SE" sz="1400" dirty="0">
                <a:solidFill>
                  <a:schemeClr val="tx1"/>
                </a:solidFill>
                <a:latin typeface="Calibri" panose="020F0502020204030204"/>
              </a:rPr>
              <a:t>) </a:t>
            </a:r>
          </a:p>
          <a:p>
            <a:pPr marL="285750" lvl="0" indent="-285750">
              <a:buFont typeface="Arial" panose="020B0604020202020204" pitchFamily="34" charset="0"/>
              <a:buChar char="•"/>
              <a:defRPr/>
            </a:pPr>
            <a:endParaRPr lang="sv-SE" sz="1400" dirty="0">
              <a:solidFill>
                <a:schemeClr val="tx1"/>
              </a:solidFill>
              <a:latin typeface="Calibri" panose="020F0502020204030204"/>
            </a:endParaRPr>
          </a:p>
          <a:p>
            <a:pPr marL="285750" lvl="0" indent="-285750">
              <a:buFont typeface="Arial" panose="020B0604020202020204" pitchFamily="34" charset="0"/>
              <a:buChar char="•"/>
              <a:defRPr/>
            </a:pPr>
            <a:r>
              <a:rPr lang="sv-SE" sz="1400" dirty="0">
                <a:solidFill>
                  <a:schemeClr val="tx1"/>
                </a:solidFill>
                <a:latin typeface="Calibri" panose="020F0502020204030204"/>
              </a:rPr>
              <a:t>Identifiera vårdbehov (NVP1)</a:t>
            </a:r>
            <a:endParaRPr kumimoji="0" lang="sv-SE" sz="1400" b="0" i="0" u="none" strike="noStrike" kern="1200" cap="none" spc="0" normalizeH="0" baseline="0" noProof="0" dirty="0">
              <a:ln>
                <a:noFill/>
              </a:ln>
              <a:solidFill>
                <a:schemeClr val="tx1"/>
              </a:solidFill>
              <a:effectLst/>
              <a:uLnTx/>
              <a:uFillTx/>
              <a:latin typeface="Calibri" panose="020F0502020204030204"/>
            </a:endParaRPr>
          </a:p>
        </p:txBody>
      </p:sp>
      <p:sp>
        <p:nvSpPr>
          <p:cNvPr id="3" name="Pil: nedåt 2">
            <a:extLst>
              <a:ext uri="{FF2B5EF4-FFF2-40B4-BE49-F238E27FC236}">
                <a16:creationId xmlns:a16="http://schemas.microsoft.com/office/drawing/2014/main" id="{8554CB78-2F26-65F0-D70E-ED40A9108A52}"/>
              </a:ext>
            </a:extLst>
          </p:cNvPr>
          <p:cNvSpPr/>
          <p:nvPr/>
        </p:nvSpPr>
        <p:spPr>
          <a:xfrm>
            <a:off x="5931090" y="1548293"/>
            <a:ext cx="440789" cy="291592"/>
          </a:xfrm>
          <a:prstGeom prst="down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ktangel 29">
            <a:extLst>
              <a:ext uri="{FF2B5EF4-FFF2-40B4-BE49-F238E27FC236}">
                <a16:creationId xmlns:a16="http://schemas.microsoft.com/office/drawing/2014/main" id="{34808D16-A95C-2255-E2CD-A8F107975ECD}"/>
              </a:ext>
            </a:extLst>
          </p:cNvPr>
          <p:cNvSpPr/>
          <p:nvPr/>
        </p:nvSpPr>
        <p:spPr>
          <a:xfrm>
            <a:off x="3213852" y="2674116"/>
            <a:ext cx="1831861" cy="15872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Skapa kliniska förutsättningar </a:t>
            </a:r>
          </a:p>
          <a:p>
            <a:pPr marL="0" marR="0" lvl="0" indent="0" defTabSz="914400" rtl="0" eaLnBrk="1" fontAlgn="auto" latinLnBrk="0" hangingPunct="1">
              <a:lnSpc>
                <a:spcPct val="100000"/>
              </a:lnSpc>
              <a:spcBef>
                <a:spcPts val="0"/>
              </a:spcBef>
              <a:spcAft>
                <a:spcPts val="0"/>
              </a:spcAft>
              <a:buClrTx/>
              <a:buSzTx/>
              <a:buFontTx/>
              <a:buNone/>
              <a:tabLst/>
              <a:defRPr/>
            </a:pPr>
            <a:endParaRPr lang="sv-SE" sz="500" dirty="0">
              <a:solidFill>
                <a:schemeClr val="tx1"/>
              </a:solidFill>
              <a:latin typeface="Calibri" panose="020F0502020204030204"/>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noProof="0" dirty="0">
                <a:solidFill>
                  <a:schemeClr val="tx1"/>
                </a:solidFill>
                <a:latin typeface="Calibri" panose="020F0502020204030204"/>
              </a:rPr>
              <a:t>Lokal förankring</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dirty="0">
              <a:ln>
                <a:noFill/>
              </a:ln>
              <a:solidFill>
                <a:schemeClr val="tx1"/>
              </a:solidFill>
              <a:effectLst/>
              <a:uLnTx/>
              <a:uFillTx/>
              <a:latin typeface="Calibri" panose="020F0502020204030204"/>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rPr>
              <a:t>Etablera</a:t>
            </a:r>
            <a:r>
              <a:rPr kumimoji="0" lang="sv-SE" sz="1400" b="0" i="0" u="none" strike="noStrike" kern="1200" cap="none" spc="0" normalizeH="0" noProof="0" dirty="0">
                <a:ln>
                  <a:noFill/>
                </a:ln>
                <a:solidFill>
                  <a:schemeClr val="tx1"/>
                </a:solidFill>
                <a:effectLst/>
                <a:uLnTx/>
                <a:uFillTx/>
                <a:latin typeface="Calibri" panose="020F0502020204030204"/>
                <a:ea typeface="+mn-ea"/>
                <a:cs typeface="+mn-cs"/>
              </a:rPr>
              <a:t> </a:t>
            </a:r>
            <a:r>
              <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rPr>
              <a:t>”champions”</a:t>
            </a:r>
          </a:p>
        </p:txBody>
      </p:sp>
      <p:sp>
        <p:nvSpPr>
          <p:cNvPr id="32" name="Ellips 31">
            <a:extLst>
              <a:ext uri="{FF2B5EF4-FFF2-40B4-BE49-F238E27FC236}">
                <a16:creationId xmlns:a16="http://schemas.microsoft.com/office/drawing/2014/main" id="{844E9DD2-F5F7-6E5E-B280-7D7982C1197E}"/>
              </a:ext>
            </a:extLst>
          </p:cNvPr>
          <p:cNvSpPr/>
          <p:nvPr/>
        </p:nvSpPr>
        <p:spPr>
          <a:xfrm>
            <a:off x="4360297" y="307217"/>
            <a:ext cx="3582374" cy="1186257"/>
          </a:xfrm>
          <a:prstGeom prst="ellipse">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sng" strike="noStrike" kern="1200" cap="none" spc="0" normalizeH="0" baseline="0" noProof="0" dirty="0">
                <a:ln>
                  <a:noFill/>
                </a:ln>
                <a:solidFill>
                  <a:prstClr val="white"/>
                </a:solidFill>
                <a:effectLst/>
                <a:uLnTx/>
                <a:uFillTx/>
                <a:latin typeface="Calibri" panose="020F0502020204030204"/>
                <a:ea typeface="+mn-ea"/>
                <a:cs typeface="+mn-cs"/>
              </a:rPr>
              <a:t>Startaktiviteter</a:t>
            </a:r>
          </a:p>
          <a:p>
            <a:pPr marR="0" lvl="0" algn="ctr" defTabSz="914400" rtl="0" eaLnBrk="1" fontAlgn="auto" latinLnBrk="0" hangingPunct="1">
              <a:lnSpc>
                <a:spcPct val="100000"/>
              </a:lnSpc>
              <a:spcBef>
                <a:spcPts val="0"/>
              </a:spcBef>
              <a:spcAft>
                <a:spcPts val="0"/>
              </a:spcAft>
              <a:buClrTx/>
              <a:buSzTx/>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Information till chefer &amp;  nyckelpersoner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199580DD-101B-6B8C-5F10-239484B3D1BB}"/>
              </a:ext>
            </a:extLst>
          </p:cNvPr>
          <p:cNvSpPr/>
          <p:nvPr/>
        </p:nvSpPr>
        <p:spPr>
          <a:xfrm>
            <a:off x="3213853" y="4973879"/>
            <a:ext cx="5969951" cy="428947"/>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prstClr val="white"/>
                </a:solidFill>
                <a:effectLst/>
                <a:uLnTx/>
                <a:uFillTx/>
                <a:latin typeface="Calibri" panose="020F0502020204030204"/>
                <a:ea typeface="+mn-ea"/>
                <a:cs typeface="+mn-cs"/>
              </a:rPr>
              <a:t>Hela SUHCCC </a:t>
            </a:r>
          </a:p>
        </p:txBody>
      </p:sp>
      <p:sp>
        <p:nvSpPr>
          <p:cNvPr id="7" name="Pil: nedåt 6">
            <a:extLst>
              <a:ext uri="{FF2B5EF4-FFF2-40B4-BE49-F238E27FC236}">
                <a16:creationId xmlns:a16="http://schemas.microsoft.com/office/drawing/2014/main" id="{617B7756-C646-AEC0-FE53-277809C130DE}"/>
              </a:ext>
            </a:extLst>
          </p:cNvPr>
          <p:cNvSpPr/>
          <p:nvPr/>
        </p:nvSpPr>
        <p:spPr>
          <a:xfrm>
            <a:off x="5882902" y="4510366"/>
            <a:ext cx="440789" cy="291592"/>
          </a:xfrm>
          <a:prstGeom prst="down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3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3" grpId="0" animBg="1"/>
      <p:bldP spid="30" grpId="0" animBg="1"/>
      <p:bldP spid="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En bild som visar klädsel, himmel, person, utomhus&#10;&#10;Automatiskt genererad beskrivning">
            <a:extLst>
              <a:ext uri="{FF2B5EF4-FFF2-40B4-BE49-F238E27FC236}">
                <a16:creationId xmlns:a16="http://schemas.microsoft.com/office/drawing/2014/main" id="{C097BDCE-1DFB-9F52-DE5D-DE519F720CD0}"/>
              </a:ext>
            </a:extLst>
          </p:cNvPr>
          <p:cNvPicPr>
            <a:picLocks noGrp="1" noChangeAspect="1"/>
          </p:cNvPicPr>
          <p:nvPr>
            <p:ph sz="half" idx="1"/>
          </p:nvPr>
        </p:nvPicPr>
        <p:blipFill>
          <a:blip r:embed="rId2"/>
          <a:srcRect l="8216" r="1950" b="-2"/>
          <a:stretch/>
        </p:blipFill>
        <p:spPr>
          <a:xfrm>
            <a:off x="838200" y="2355573"/>
            <a:ext cx="5181600" cy="3821389"/>
          </a:xfrm>
          <a:prstGeom prst="rect">
            <a:avLst/>
          </a:prstGeom>
          <a:noFill/>
        </p:spPr>
      </p:pic>
      <p:pic>
        <p:nvPicPr>
          <p:cNvPr id="1026" name="Picture 2" descr="Bro, Gamla Bron, Broar, Blad, Löv">
            <a:extLst>
              <a:ext uri="{FF2B5EF4-FFF2-40B4-BE49-F238E27FC236}">
                <a16:creationId xmlns:a16="http://schemas.microsoft.com/office/drawing/2014/main" id="{75A57A23-C6A4-FA0D-2F29-844C42AE6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93" r="189" b="-3"/>
          <a:stretch/>
        </p:blipFill>
        <p:spPr bwMode="auto">
          <a:xfrm>
            <a:off x="6172200" y="2355573"/>
            <a:ext cx="5181600" cy="3821389"/>
          </a:xfrm>
          <a:prstGeom prst="rect">
            <a:avLst/>
          </a:prstGeom>
          <a:solidFill>
            <a:srgbClr val="FFFFFF"/>
          </a:solidFill>
        </p:spPr>
      </p:pic>
      <p:sp>
        <p:nvSpPr>
          <p:cNvPr id="2" name="Rubrik 1">
            <a:extLst>
              <a:ext uri="{FF2B5EF4-FFF2-40B4-BE49-F238E27FC236}">
                <a16:creationId xmlns:a16="http://schemas.microsoft.com/office/drawing/2014/main" id="{84CCBB50-3AD7-FF6F-78C9-981235BADEC3}"/>
              </a:ext>
            </a:extLst>
          </p:cNvPr>
          <p:cNvSpPr>
            <a:spLocks noGrp="1"/>
          </p:cNvSpPr>
          <p:nvPr>
            <p:ph type="title"/>
          </p:nvPr>
        </p:nvSpPr>
        <p:spPr>
          <a:xfrm>
            <a:off x="817179" y="525745"/>
            <a:ext cx="10515600" cy="1172575"/>
          </a:xfrm>
        </p:spPr>
        <p:txBody>
          <a:bodyPr>
            <a:normAutofit/>
          </a:bodyPr>
          <a:lstStyle/>
          <a:p>
            <a:r>
              <a:rPr lang="sv-SE" dirty="0"/>
              <a:t>Vad behöver vi göra? </a:t>
            </a:r>
          </a:p>
        </p:txBody>
      </p:sp>
    </p:spTree>
    <p:extLst>
      <p:ext uri="{BB962C8B-B14F-4D97-AF65-F5344CB8AC3E}">
        <p14:creationId xmlns:p14="http://schemas.microsoft.com/office/powerpoint/2010/main" val="7707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80BF13-31E2-464D-9292-7F488D712BBE}"/>
              </a:ext>
            </a:extLst>
          </p:cNvPr>
          <p:cNvSpPr>
            <a:spLocks noGrp="1"/>
          </p:cNvSpPr>
          <p:nvPr>
            <p:ph type="ctrTitle" idx="4294967295"/>
          </p:nvPr>
        </p:nvSpPr>
        <p:spPr>
          <a:xfrm>
            <a:off x="2041580" y="2033532"/>
            <a:ext cx="10675937" cy="1901825"/>
          </a:xfrm>
        </p:spPr>
        <p:txBody>
          <a:bodyPr>
            <a:normAutofit fontScale="90000"/>
          </a:bodyPr>
          <a:lstStyle/>
          <a:p>
            <a:r>
              <a:rPr lang="sv-SE" sz="11500" spc="600" dirty="0">
                <a:solidFill>
                  <a:schemeClr val="bg1"/>
                </a:solidFill>
                <a:latin typeface="Futura PT Light" panose="020B0604020202020204" charset="0"/>
                <a:ea typeface="Tahoma" panose="020B0604030504040204" pitchFamily="34" charset="0"/>
                <a:cs typeface="Tahoma" panose="020B0604030504040204" pitchFamily="34" charset="0"/>
              </a:rPr>
              <a:t>Tack!</a:t>
            </a:r>
            <a:br>
              <a:rPr lang="sv-SE" sz="11500" spc="600" dirty="0">
                <a:solidFill>
                  <a:schemeClr val="bg1"/>
                </a:solidFill>
                <a:latin typeface="Futura PT Light" panose="020B0604020202020204" charset="0"/>
                <a:ea typeface="Tahoma" panose="020B0604030504040204" pitchFamily="34" charset="0"/>
                <a:cs typeface="Tahoma" panose="020B0604030504040204" pitchFamily="34" charset="0"/>
              </a:rPr>
            </a:br>
            <a:r>
              <a:rPr lang="sv-SE" sz="2800" spc="600" dirty="0">
                <a:solidFill>
                  <a:schemeClr val="bg1"/>
                </a:solidFill>
                <a:latin typeface="Futura PT Light" panose="020B0604020202020204" charset="0"/>
                <a:ea typeface="Tahoma" panose="020B0604030504040204" pitchFamily="34" charset="0"/>
                <a:cs typeface="Tahoma" panose="020B0604030504040204" pitchFamily="34" charset="0"/>
              </a:rPr>
              <a:t>Marlene.Malmstrom@skane.se</a:t>
            </a:r>
            <a:br>
              <a:rPr lang="sv-SE" sz="2800" spc="600" dirty="0">
                <a:solidFill>
                  <a:schemeClr val="bg1"/>
                </a:solidFill>
                <a:latin typeface="Futura PT Light" panose="020B0604020202020204" charset="0"/>
                <a:ea typeface="Tahoma" panose="020B0604030504040204" pitchFamily="34" charset="0"/>
                <a:cs typeface="Tahoma" panose="020B0604030504040204" pitchFamily="34" charset="0"/>
              </a:rPr>
            </a:br>
            <a:br>
              <a:rPr lang="sv-SE" sz="2800" spc="600" dirty="0">
                <a:solidFill>
                  <a:schemeClr val="bg1"/>
                </a:solidFill>
                <a:latin typeface="Futura PT Light" panose="020B0604020202020204" charset="0"/>
                <a:ea typeface="Tahoma" panose="020B0604030504040204" pitchFamily="34" charset="0"/>
                <a:cs typeface="Tahoma" panose="020B0604030504040204" pitchFamily="34" charset="0"/>
              </a:rPr>
            </a:br>
            <a:r>
              <a:rPr lang="sv-SE" sz="2800" spc="600" dirty="0">
                <a:solidFill>
                  <a:schemeClr val="bg1"/>
                </a:solidFill>
                <a:latin typeface="Futura PT Light" panose="020B0604020202020204" charset="0"/>
                <a:ea typeface="Tahoma" panose="020B0604030504040204" pitchFamily="34" charset="0"/>
                <a:cs typeface="Tahoma" panose="020B0604030504040204" pitchFamily="34" charset="0"/>
              </a:rPr>
              <a:t>palluc.se</a:t>
            </a:r>
          </a:p>
        </p:txBody>
      </p:sp>
    </p:spTree>
    <p:extLst>
      <p:ext uri="{BB962C8B-B14F-4D97-AF65-F5344CB8AC3E}">
        <p14:creationId xmlns:p14="http://schemas.microsoft.com/office/powerpoint/2010/main" val="4243167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CDC94E2-9FBA-63A2-49CC-684CB58EE689}"/>
              </a:ext>
            </a:extLst>
          </p:cNvPr>
          <p:cNvPicPr>
            <a:picLocks noChangeAspect="1"/>
          </p:cNvPicPr>
          <p:nvPr/>
        </p:nvPicPr>
        <p:blipFill>
          <a:blip r:embed="rId3"/>
          <a:stretch>
            <a:fillRect/>
          </a:stretch>
        </p:blipFill>
        <p:spPr>
          <a:xfrm>
            <a:off x="471342" y="1044020"/>
            <a:ext cx="4735478" cy="6577054"/>
          </a:xfrm>
          <a:prstGeom prst="rect">
            <a:avLst/>
          </a:prstGeom>
          <a:noFill/>
        </p:spPr>
      </p:pic>
      <p:sp>
        <p:nvSpPr>
          <p:cNvPr id="7" name="textruta 6">
            <a:extLst>
              <a:ext uri="{FF2B5EF4-FFF2-40B4-BE49-F238E27FC236}">
                <a16:creationId xmlns:a16="http://schemas.microsoft.com/office/drawing/2014/main" id="{9AB9E663-DED5-6CFD-DD66-37C42148DC05}"/>
              </a:ext>
            </a:extLst>
          </p:cNvPr>
          <p:cNvSpPr txBox="1"/>
          <p:nvPr/>
        </p:nvSpPr>
        <p:spPr>
          <a:xfrm>
            <a:off x="6172200" y="1600200"/>
            <a:ext cx="5468112" cy="452596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5 </a:t>
            </a:r>
            <a:r>
              <a:rPr kumimoji="0" lang="sv-SE" sz="3000" b="0" i="0" u="none" strike="noStrike" kern="1200" cap="none" spc="0" normalizeH="0" baseline="0" noProof="0" dirty="0">
                <a:ln>
                  <a:noFill/>
                </a:ln>
                <a:solidFill>
                  <a:schemeClr val="bg1"/>
                </a:solidFill>
                <a:effectLst/>
                <a:uLnTx/>
                <a:uFillTx/>
                <a:latin typeface="Arial" panose="020B0604020202020204"/>
                <a:ea typeface="+mn-ea"/>
                <a:cs typeface="+mn-cs"/>
              </a:rPr>
              <a:t>verksamhetsområden </a:t>
            </a:r>
            <a:r>
              <a:rPr lang="sv-SE" sz="2000" dirty="0">
                <a:solidFill>
                  <a:schemeClr val="bg1"/>
                </a:solidFill>
                <a:latin typeface="Arial" panose="020B0604020202020204"/>
              </a:rPr>
              <a:t>(</a:t>
            </a:r>
            <a:r>
              <a:rPr kumimoji="0" lang="sv-SE" sz="2000" b="0" i="0" u="none" strike="noStrike" kern="1200" cap="none" spc="0" normalizeH="0" baseline="0" noProof="0" dirty="0">
                <a:ln>
                  <a:noFill/>
                </a:ln>
                <a:solidFill>
                  <a:schemeClr val="bg1"/>
                </a:solidFill>
                <a:effectLst/>
                <a:uLnTx/>
                <a:uFillTx/>
                <a:latin typeface="Arial" panose="020B0604020202020204"/>
                <a:ea typeface="+mn-ea"/>
                <a:cs typeface="+mn-cs"/>
              </a:rPr>
              <a:t>9 orter)</a:t>
            </a: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8 ASIH </a:t>
            </a:r>
            <a:r>
              <a:rPr kumimoji="0" lang="en-US" sz="2000" b="0" i="0" u="none" strike="noStrike" kern="1200" cap="none" spc="0" normalizeH="0" baseline="0" noProof="0" dirty="0">
                <a:ln>
                  <a:noFill/>
                </a:ln>
                <a:solidFill>
                  <a:schemeClr val="bg1"/>
                </a:solidFill>
                <a:effectLst/>
                <a:uLnTx/>
                <a:uFillTx/>
                <a:latin typeface="Arial" panose="020B0604020202020204"/>
                <a:ea typeface="+mn-ea"/>
                <a:cs typeface="+mn-cs"/>
              </a:rPr>
              <a:t>(</a:t>
            </a:r>
            <a:r>
              <a:rPr kumimoji="0" lang="en-US" sz="2000" b="0" i="0" strike="noStrike" kern="1200" cap="none" spc="0" normalizeH="0" baseline="0" noProof="0" dirty="0">
                <a:ln>
                  <a:noFill/>
                </a:ln>
                <a:solidFill>
                  <a:schemeClr val="bg1"/>
                </a:solidFill>
                <a:effectLst/>
                <a:uLnTx/>
                <a:uFillTx/>
                <a:latin typeface="Arial" panose="020B0604020202020204"/>
                <a:ea typeface="+mn-ea"/>
                <a:cs typeface="+mn-cs"/>
              </a:rPr>
              <a:t>Avancerad </a:t>
            </a:r>
            <a:r>
              <a:rPr kumimoji="0" lang="en-US" sz="2000" b="0" i="0" strike="noStrike" kern="1200" cap="none" spc="0" normalizeH="0" baseline="0" noProof="0" dirty="0" err="1">
                <a:ln>
                  <a:noFill/>
                </a:ln>
                <a:solidFill>
                  <a:schemeClr val="bg1"/>
                </a:solidFill>
                <a:effectLst/>
                <a:uLnTx/>
                <a:uFillTx/>
                <a:latin typeface="Arial" panose="020B0604020202020204"/>
                <a:ea typeface="+mn-ea"/>
                <a:cs typeface="+mn-cs"/>
              </a:rPr>
              <a:t>Sjukvård</a:t>
            </a:r>
            <a:r>
              <a:rPr kumimoji="0" lang="en-US" sz="2000" b="0" i="0" strike="noStrike" kern="1200" cap="none" spc="0" normalizeH="0" baseline="0" noProof="0" dirty="0">
                <a:ln>
                  <a:noFill/>
                </a:ln>
                <a:solidFill>
                  <a:schemeClr val="bg1"/>
                </a:solidFill>
                <a:effectLst/>
                <a:uLnTx/>
                <a:uFillTx/>
                <a:latin typeface="Arial" panose="020B0604020202020204"/>
                <a:ea typeface="+mn-ea"/>
                <a:cs typeface="+mn-cs"/>
              </a:rPr>
              <a:t> I </a:t>
            </a:r>
            <a:r>
              <a:rPr kumimoji="0" lang="en-US" sz="2000" b="0" i="0" strike="noStrike" kern="1200" cap="none" spc="0" normalizeH="0" baseline="0" noProof="0" dirty="0" err="1">
                <a:ln>
                  <a:noFill/>
                </a:ln>
                <a:solidFill>
                  <a:schemeClr val="bg1"/>
                </a:solidFill>
                <a:effectLst/>
                <a:uLnTx/>
                <a:uFillTx/>
                <a:latin typeface="Arial" panose="020B0604020202020204"/>
                <a:ea typeface="+mn-ea"/>
                <a:cs typeface="+mn-cs"/>
              </a:rPr>
              <a:t>Hemmet</a:t>
            </a:r>
            <a:r>
              <a:rPr kumimoji="0" lang="en-US" sz="2000" b="0" i="0" u="none" strike="noStrike" kern="1200" cap="none" spc="0" normalizeH="0" baseline="0" noProof="0" dirty="0">
                <a:ln>
                  <a:noFill/>
                </a:ln>
                <a:solidFill>
                  <a:schemeClr val="bg1"/>
                </a:solidFill>
                <a:effectLst/>
                <a:uLnTx/>
                <a:uFillTx/>
                <a:latin typeface="Arial" panose="020B0604020202020204"/>
                <a:ea typeface="+mn-ea"/>
                <a:cs typeface="+mn-cs"/>
              </a:rPr>
              <a:t>) </a:t>
            </a: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8 </a:t>
            </a:r>
            <a:r>
              <a:rPr kumimoji="0" lang="en-US" sz="3000" b="0" i="0" u="none" strike="noStrike" kern="1200" cap="none" spc="0" normalizeH="0" baseline="0" noProof="0" dirty="0" err="1">
                <a:ln>
                  <a:noFill/>
                </a:ln>
                <a:solidFill>
                  <a:schemeClr val="bg1"/>
                </a:solidFill>
                <a:effectLst/>
                <a:uLnTx/>
                <a:uFillTx/>
                <a:latin typeface="Arial" panose="020B0604020202020204"/>
                <a:ea typeface="+mn-ea"/>
                <a:cs typeface="+mn-cs"/>
              </a:rPr>
              <a:t>Palliativa</a:t>
            </a: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en-US" sz="3000" b="0" i="0" u="none" strike="noStrike" kern="1200" cap="none" spc="0" normalizeH="0" baseline="0" noProof="0" dirty="0" err="1">
                <a:ln>
                  <a:noFill/>
                </a:ln>
                <a:solidFill>
                  <a:schemeClr val="bg1"/>
                </a:solidFill>
                <a:effectLst/>
                <a:uLnTx/>
                <a:uFillTx/>
                <a:latin typeface="Arial" panose="020B0604020202020204"/>
                <a:ea typeface="+mn-ea"/>
                <a:cs typeface="+mn-cs"/>
              </a:rPr>
              <a:t>mottagningar</a:t>
            </a:r>
            <a:endPar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5 </a:t>
            </a:r>
            <a:r>
              <a:rPr kumimoji="0" lang="en-US" sz="3000" b="0" i="0" u="none" strike="noStrike" kern="1200" cap="none" spc="0" normalizeH="0" baseline="0" noProof="0" dirty="0" err="1">
                <a:ln>
                  <a:noFill/>
                </a:ln>
                <a:solidFill>
                  <a:schemeClr val="bg1"/>
                </a:solidFill>
                <a:effectLst/>
                <a:uLnTx/>
                <a:uFillTx/>
                <a:latin typeface="Arial" panose="020B0604020202020204"/>
                <a:ea typeface="+mn-ea"/>
                <a:cs typeface="+mn-cs"/>
              </a:rPr>
              <a:t>Palliativvårdsavdelningar</a:t>
            </a:r>
            <a:endPar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lang="en-US" sz="3000" dirty="0" err="1">
                <a:solidFill>
                  <a:schemeClr val="bg1"/>
                </a:solidFill>
                <a:latin typeface="Arial" panose="020B0604020202020204"/>
              </a:rPr>
              <a:t>Konsultteam</a:t>
            </a:r>
            <a:endPar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4" name="Rubrik 3">
            <a:extLst>
              <a:ext uri="{FF2B5EF4-FFF2-40B4-BE49-F238E27FC236}">
                <a16:creationId xmlns:a16="http://schemas.microsoft.com/office/drawing/2014/main" id="{51F036C6-33E8-1AA4-B281-984EBD3AD6E0}"/>
              </a:ext>
            </a:extLst>
          </p:cNvPr>
          <p:cNvSpPr>
            <a:spLocks noGrp="1"/>
          </p:cNvSpPr>
          <p:nvPr>
            <p:ph type="title"/>
          </p:nvPr>
        </p:nvSpPr>
        <p:spPr>
          <a:xfrm>
            <a:off x="718782" y="632956"/>
            <a:ext cx="11154770" cy="1143000"/>
          </a:xfrm>
        </p:spPr>
        <p:txBody>
          <a:bodyPr>
            <a:normAutofit fontScale="90000"/>
          </a:bodyPr>
          <a:lstStyle/>
          <a:p>
            <a:r>
              <a:rPr lang="sv-SE" dirty="0">
                <a:solidFill>
                  <a:schemeClr val="bg1"/>
                </a:solidFill>
              </a:rPr>
              <a:t>Hur är den specialiserade palliativa vården  organiserad”</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3054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505958B-E73C-8363-3405-3440E35E2B3D}"/>
              </a:ext>
            </a:extLst>
          </p:cNvPr>
          <p:cNvPicPr>
            <a:picLocks noChangeAspect="1"/>
          </p:cNvPicPr>
          <p:nvPr/>
        </p:nvPicPr>
        <p:blipFill>
          <a:blip r:embed="rId2"/>
          <a:stretch>
            <a:fillRect/>
          </a:stretch>
        </p:blipFill>
        <p:spPr>
          <a:xfrm>
            <a:off x="1330080" y="2048567"/>
            <a:ext cx="9531840" cy="2838743"/>
          </a:xfrm>
          <a:prstGeom prst="rect">
            <a:avLst/>
          </a:prstGeom>
          <a:solidFill>
            <a:schemeClr val="tx1"/>
          </a:solidFill>
        </p:spPr>
      </p:pic>
      <p:sp>
        <p:nvSpPr>
          <p:cNvPr id="3" name="Rubrik 1">
            <a:extLst>
              <a:ext uri="{FF2B5EF4-FFF2-40B4-BE49-F238E27FC236}">
                <a16:creationId xmlns:a16="http://schemas.microsoft.com/office/drawing/2014/main" id="{E2FADF80-1045-6901-769F-278ED5757B8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400" kern="1200" spc="300">
                <a:solidFill>
                  <a:schemeClr val="tx1"/>
                </a:solidFill>
                <a:latin typeface="+mj-lt"/>
                <a:ea typeface="+mj-ea"/>
                <a:cs typeface="+mj-cs"/>
              </a:defRPr>
            </a:lvl1pPr>
          </a:lstStyle>
          <a:p>
            <a:endParaRPr lang="sv-SE" dirty="0">
              <a:solidFill>
                <a:schemeClr val="bg1"/>
              </a:solidFill>
            </a:endParaRPr>
          </a:p>
        </p:txBody>
      </p:sp>
      <p:sp>
        <p:nvSpPr>
          <p:cNvPr id="4" name="textruta 3">
            <a:extLst>
              <a:ext uri="{FF2B5EF4-FFF2-40B4-BE49-F238E27FC236}">
                <a16:creationId xmlns:a16="http://schemas.microsoft.com/office/drawing/2014/main" id="{326187DE-E622-B02D-CFC3-F5DED2B83779}"/>
              </a:ext>
            </a:extLst>
          </p:cNvPr>
          <p:cNvSpPr txBox="1"/>
          <p:nvPr/>
        </p:nvSpPr>
        <p:spPr>
          <a:xfrm>
            <a:off x="6174790" y="321885"/>
            <a:ext cx="6157964" cy="707886"/>
          </a:xfrm>
          <a:prstGeom prst="rect">
            <a:avLst/>
          </a:prstGeom>
          <a:noFill/>
        </p:spPr>
        <p:txBody>
          <a:bodyPr wrap="square" rtlCol="0">
            <a:spAutoFit/>
          </a:bodyPr>
          <a:lstStyle/>
          <a:p>
            <a:r>
              <a:rPr lang="sv-SE" sz="4000" b="0" dirty="0">
                <a:solidFill>
                  <a:schemeClr val="bg1"/>
                </a:solidFill>
              </a:rPr>
              <a:t>”Vad är palliativ vård”</a:t>
            </a:r>
            <a:endParaRPr lang="sv-SE" sz="4000" dirty="0">
              <a:solidFill>
                <a:schemeClr val="bg1"/>
              </a:solidFill>
            </a:endParaRPr>
          </a:p>
        </p:txBody>
      </p:sp>
      <p:sp>
        <p:nvSpPr>
          <p:cNvPr id="5" name="textruta 4">
            <a:extLst>
              <a:ext uri="{FF2B5EF4-FFF2-40B4-BE49-F238E27FC236}">
                <a16:creationId xmlns:a16="http://schemas.microsoft.com/office/drawing/2014/main" id="{9B4E7CC9-E631-0EE0-6299-E1413AB89C39}"/>
              </a:ext>
            </a:extLst>
          </p:cNvPr>
          <p:cNvSpPr txBox="1"/>
          <p:nvPr/>
        </p:nvSpPr>
        <p:spPr>
          <a:xfrm>
            <a:off x="1212112" y="1424762"/>
            <a:ext cx="1733107" cy="861774"/>
          </a:xfrm>
          <a:prstGeom prst="rect">
            <a:avLst/>
          </a:prstGeom>
          <a:noFill/>
        </p:spPr>
        <p:txBody>
          <a:bodyPr wrap="square" rtlCol="0">
            <a:spAutoFit/>
          </a:bodyPr>
          <a:lstStyle/>
          <a:p>
            <a:r>
              <a:rPr lang="sv-SE" sz="2500" b="1" dirty="0">
                <a:solidFill>
                  <a:schemeClr val="bg1"/>
                </a:solidFill>
              </a:rPr>
              <a:t>EAPC</a:t>
            </a:r>
          </a:p>
          <a:p>
            <a:endParaRPr lang="sv-SE" sz="2500" dirty="0"/>
          </a:p>
        </p:txBody>
      </p:sp>
      <p:cxnSp>
        <p:nvCxnSpPr>
          <p:cNvPr id="8" name="Rak koppling 7">
            <a:extLst>
              <a:ext uri="{FF2B5EF4-FFF2-40B4-BE49-F238E27FC236}">
                <a16:creationId xmlns:a16="http://schemas.microsoft.com/office/drawing/2014/main" id="{09610B6D-1885-C8B9-1D39-80391DFBC613}"/>
              </a:ext>
            </a:extLst>
          </p:cNvPr>
          <p:cNvCxnSpPr/>
          <p:nvPr/>
        </p:nvCxnSpPr>
        <p:spPr>
          <a:xfrm>
            <a:off x="6461090" y="2692958"/>
            <a:ext cx="40896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F61A90D1-ACA4-EA9A-B0C3-04452BB85218}"/>
              </a:ext>
            </a:extLst>
          </p:cNvPr>
          <p:cNvCxnSpPr>
            <a:cxnSpLocks/>
          </p:cNvCxnSpPr>
          <p:nvPr/>
        </p:nvCxnSpPr>
        <p:spPr>
          <a:xfrm>
            <a:off x="4823209" y="3558791"/>
            <a:ext cx="56387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B37C8974-1A4F-74DA-8DDC-0667E75CB9E8}"/>
              </a:ext>
            </a:extLst>
          </p:cNvPr>
          <p:cNvCxnSpPr>
            <a:cxnSpLocks/>
          </p:cNvCxnSpPr>
          <p:nvPr/>
        </p:nvCxnSpPr>
        <p:spPr>
          <a:xfrm>
            <a:off x="1438589" y="4051160"/>
            <a:ext cx="80219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434E5554-A24D-2B74-EF46-857485E38C08}"/>
              </a:ext>
            </a:extLst>
          </p:cNvPr>
          <p:cNvCxnSpPr>
            <a:cxnSpLocks/>
          </p:cNvCxnSpPr>
          <p:nvPr/>
        </p:nvCxnSpPr>
        <p:spPr>
          <a:xfrm>
            <a:off x="4392805" y="4464817"/>
            <a:ext cx="606920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35A16756-E915-91C1-D758-F46E3BC1F894}"/>
              </a:ext>
            </a:extLst>
          </p:cNvPr>
          <p:cNvCxnSpPr>
            <a:cxnSpLocks/>
          </p:cNvCxnSpPr>
          <p:nvPr/>
        </p:nvCxnSpPr>
        <p:spPr>
          <a:xfrm>
            <a:off x="1438589" y="4851473"/>
            <a:ext cx="305302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71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B8380A9-88ED-3D15-F7B4-823BFEDA641A}"/>
              </a:ext>
            </a:extLst>
          </p:cNvPr>
          <p:cNvPicPr>
            <a:picLocks noChangeAspect="1"/>
          </p:cNvPicPr>
          <p:nvPr/>
        </p:nvPicPr>
        <p:blipFill rotWithShape="1">
          <a:blip r:embed="rId3"/>
          <a:srcRect l="4299" t="3528" r="7630" b="5614"/>
          <a:stretch/>
        </p:blipFill>
        <p:spPr>
          <a:xfrm>
            <a:off x="1881352" y="2385848"/>
            <a:ext cx="8071946" cy="2165131"/>
          </a:xfrm>
          <a:prstGeom prst="rect">
            <a:avLst/>
          </a:prstGeom>
        </p:spPr>
      </p:pic>
      <p:sp>
        <p:nvSpPr>
          <p:cNvPr id="4" name="textruta 3">
            <a:extLst>
              <a:ext uri="{FF2B5EF4-FFF2-40B4-BE49-F238E27FC236}">
                <a16:creationId xmlns:a16="http://schemas.microsoft.com/office/drawing/2014/main" id="{5478EEAC-8263-19B3-6C0A-811367B1E938}"/>
              </a:ext>
            </a:extLst>
          </p:cNvPr>
          <p:cNvSpPr txBox="1"/>
          <p:nvPr/>
        </p:nvSpPr>
        <p:spPr>
          <a:xfrm>
            <a:off x="6972232" y="247457"/>
            <a:ext cx="6157964" cy="707886"/>
          </a:xfrm>
          <a:prstGeom prst="rect">
            <a:avLst/>
          </a:prstGeom>
          <a:noFill/>
        </p:spPr>
        <p:txBody>
          <a:bodyPr wrap="square" rtlCol="0">
            <a:spAutoFit/>
          </a:bodyPr>
          <a:lstStyle/>
          <a:p>
            <a:r>
              <a:rPr lang="sv-SE" sz="4000" b="0" dirty="0">
                <a:solidFill>
                  <a:schemeClr val="bg1"/>
                </a:solidFill>
              </a:rPr>
              <a:t>”Vad är palliativ vård”</a:t>
            </a:r>
            <a:endParaRPr lang="sv-SE" sz="4000" dirty="0">
              <a:solidFill>
                <a:schemeClr val="bg1"/>
              </a:solidFill>
            </a:endParaRPr>
          </a:p>
        </p:txBody>
      </p:sp>
      <p:cxnSp>
        <p:nvCxnSpPr>
          <p:cNvPr id="5" name="Rak koppling 4">
            <a:extLst>
              <a:ext uri="{FF2B5EF4-FFF2-40B4-BE49-F238E27FC236}">
                <a16:creationId xmlns:a16="http://schemas.microsoft.com/office/drawing/2014/main" id="{225D210A-503A-005D-0156-4685F323C1BD}"/>
              </a:ext>
            </a:extLst>
          </p:cNvPr>
          <p:cNvCxnSpPr>
            <a:cxnSpLocks/>
          </p:cNvCxnSpPr>
          <p:nvPr/>
        </p:nvCxnSpPr>
        <p:spPr>
          <a:xfrm flipV="1">
            <a:off x="3741683" y="2385160"/>
            <a:ext cx="4771219" cy="178744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1A932DCA-2A18-2A44-D3B7-3E9A0F8046A7}"/>
              </a:ext>
            </a:extLst>
          </p:cNvPr>
          <p:cNvCxnSpPr>
            <a:cxnSpLocks/>
          </p:cNvCxnSpPr>
          <p:nvPr/>
        </p:nvCxnSpPr>
        <p:spPr>
          <a:xfrm flipV="1">
            <a:off x="3762703" y="2406869"/>
            <a:ext cx="4708635" cy="77776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308EABFA-4B9A-E73A-0899-70D0A2E515A4}"/>
              </a:ext>
            </a:extLst>
          </p:cNvPr>
          <p:cNvCxnSpPr>
            <a:cxnSpLocks/>
          </p:cNvCxnSpPr>
          <p:nvPr/>
        </p:nvCxnSpPr>
        <p:spPr>
          <a:xfrm flipV="1">
            <a:off x="5402317" y="2405705"/>
            <a:ext cx="3124917" cy="215578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05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20C6053-E813-5308-5661-B078684ACCE3}"/>
              </a:ext>
            </a:extLst>
          </p:cNvPr>
          <p:cNvPicPr>
            <a:picLocks noChangeAspect="1"/>
          </p:cNvPicPr>
          <p:nvPr/>
        </p:nvPicPr>
        <p:blipFill rotWithShape="1">
          <a:blip r:embed="rId3"/>
          <a:srcRect l="68872" t="35309" r="4283" b="34819"/>
          <a:stretch/>
        </p:blipFill>
        <p:spPr>
          <a:xfrm>
            <a:off x="7046892" y="3916224"/>
            <a:ext cx="2170625" cy="1408597"/>
          </a:xfrm>
          <a:prstGeom prst="rect">
            <a:avLst/>
          </a:prstGeom>
          <a:noFill/>
        </p:spPr>
      </p:pic>
      <p:pic>
        <p:nvPicPr>
          <p:cNvPr id="2" name="Bildobjekt 1">
            <a:extLst>
              <a:ext uri="{FF2B5EF4-FFF2-40B4-BE49-F238E27FC236}">
                <a16:creationId xmlns:a16="http://schemas.microsoft.com/office/drawing/2014/main" id="{A0DE374A-8C0C-28AE-2CF7-1FAE5A60A883}"/>
              </a:ext>
            </a:extLst>
          </p:cNvPr>
          <p:cNvPicPr>
            <a:picLocks noChangeAspect="1"/>
          </p:cNvPicPr>
          <p:nvPr/>
        </p:nvPicPr>
        <p:blipFill rotWithShape="1">
          <a:blip r:embed="rId3"/>
          <a:srcRect t="71964" r="58209" b="-122"/>
          <a:stretch/>
        </p:blipFill>
        <p:spPr>
          <a:xfrm>
            <a:off x="7915481" y="1392996"/>
            <a:ext cx="3920348" cy="1518790"/>
          </a:xfrm>
          <a:prstGeom prst="rect">
            <a:avLst/>
          </a:prstGeom>
          <a:noFill/>
        </p:spPr>
      </p:pic>
      <p:pic>
        <p:nvPicPr>
          <p:cNvPr id="3" name="Bildobjekt 2">
            <a:extLst>
              <a:ext uri="{FF2B5EF4-FFF2-40B4-BE49-F238E27FC236}">
                <a16:creationId xmlns:a16="http://schemas.microsoft.com/office/drawing/2014/main" id="{EDC45EFF-9766-3108-4B21-858F07F864D6}"/>
              </a:ext>
            </a:extLst>
          </p:cNvPr>
          <p:cNvPicPr>
            <a:picLocks noChangeAspect="1"/>
          </p:cNvPicPr>
          <p:nvPr/>
        </p:nvPicPr>
        <p:blipFill rotWithShape="1">
          <a:blip r:embed="rId3"/>
          <a:srcRect r="70457" b="65548"/>
          <a:stretch/>
        </p:blipFill>
        <p:spPr>
          <a:xfrm>
            <a:off x="1017110" y="1392996"/>
            <a:ext cx="3091222" cy="2072832"/>
          </a:xfrm>
          <a:prstGeom prst="rect">
            <a:avLst/>
          </a:prstGeom>
          <a:noFill/>
        </p:spPr>
      </p:pic>
      <p:pic>
        <p:nvPicPr>
          <p:cNvPr id="5" name="Bildobjekt 4">
            <a:extLst>
              <a:ext uri="{FF2B5EF4-FFF2-40B4-BE49-F238E27FC236}">
                <a16:creationId xmlns:a16="http://schemas.microsoft.com/office/drawing/2014/main" id="{D01E79FE-D876-21AF-03D0-E6A5A409B62E}"/>
              </a:ext>
            </a:extLst>
          </p:cNvPr>
          <p:cNvPicPr>
            <a:picLocks noChangeAspect="1"/>
          </p:cNvPicPr>
          <p:nvPr/>
        </p:nvPicPr>
        <p:blipFill rotWithShape="1">
          <a:blip r:embed="rId3"/>
          <a:srcRect l="25882" t="26862" r="40048" b="38615"/>
          <a:stretch/>
        </p:blipFill>
        <p:spPr>
          <a:xfrm>
            <a:off x="9391642" y="3757338"/>
            <a:ext cx="2543504" cy="1481960"/>
          </a:xfrm>
          <a:prstGeom prst="rect">
            <a:avLst/>
          </a:prstGeom>
          <a:noFill/>
        </p:spPr>
      </p:pic>
      <p:pic>
        <p:nvPicPr>
          <p:cNvPr id="7" name="Bildobjekt 6">
            <a:extLst>
              <a:ext uri="{FF2B5EF4-FFF2-40B4-BE49-F238E27FC236}">
                <a16:creationId xmlns:a16="http://schemas.microsoft.com/office/drawing/2014/main" id="{31BC9999-0188-6F5E-83BE-1C7FEC80E652}"/>
              </a:ext>
            </a:extLst>
          </p:cNvPr>
          <p:cNvPicPr>
            <a:picLocks noChangeAspect="1"/>
          </p:cNvPicPr>
          <p:nvPr/>
        </p:nvPicPr>
        <p:blipFill rotWithShape="1">
          <a:blip r:embed="rId3"/>
          <a:srcRect l="36442" r="42159" b="71669"/>
          <a:stretch/>
        </p:blipFill>
        <p:spPr>
          <a:xfrm>
            <a:off x="4942224" y="1296828"/>
            <a:ext cx="2691475" cy="2048886"/>
          </a:xfrm>
          <a:prstGeom prst="rect">
            <a:avLst/>
          </a:prstGeom>
          <a:noFill/>
        </p:spPr>
      </p:pic>
      <p:pic>
        <p:nvPicPr>
          <p:cNvPr id="8" name="Bildobjekt 7">
            <a:extLst>
              <a:ext uri="{FF2B5EF4-FFF2-40B4-BE49-F238E27FC236}">
                <a16:creationId xmlns:a16="http://schemas.microsoft.com/office/drawing/2014/main" id="{8C86D7B2-0F62-B0F1-1E07-0F290BDE7D1C}"/>
              </a:ext>
            </a:extLst>
          </p:cNvPr>
          <p:cNvPicPr>
            <a:picLocks noChangeAspect="1"/>
          </p:cNvPicPr>
          <p:nvPr/>
        </p:nvPicPr>
        <p:blipFill rotWithShape="1">
          <a:blip r:embed="rId3"/>
          <a:srcRect t="38737" r="69824" b="26985"/>
          <a:stretch/>
        </p:blipFill>
        <p:spPr>
          <a:xfrm>
            <a:off x="1344552" y="3772386"/>
            <a:ext cx="2763780" cy="1805200"/>
          </a:xfrm>
          <a:prstGeom prst="rect">
            <a:avLst/>
          </a:prstGeom>
          <a:noFill/>
        </p:spPr>
      </p:pic>
      <p:pic>
        <p:nvPicPr>
          <p:cNvPr id="10" name="Bildobjekt 9">
            <a:extLst>
              <a:ext uri="{FF2B5EF4-FFF2-40B4-BE49-F238E27FC236}">
                <a16:creationId xmlns:a16="http://schemas.microsoft.com/office/drawing/2014/main" id="{C5818613-FADA-B00F-D5D3-C786E176EC94}"/>
              </a:ext>
            </a:extLst>
          </p:cNvPr>
          <p:cNvPicPr>
            <a:picLocks noChangeAspect="1"/>
          </p:cNvPicPr>
          <p:nvPr/>
        </p:nvPicPr>
        <p:blipFill rotWithShape="1">
          <a:blip r:embed="rId3"/>
          <a:srcRect l="48408" t="63344" r="19352"/>
          <a:stretch/>
        </p:blipFill>
        <p:spPr>
          <a:xfrm>
            <a:off x="4189611" y="4004081"/>
            <a:ext cx="2652977" cy="1734399"/>
          </a:xfrm>
          <a:prstGeom prst="rect">
            <a:avLst/>
          </a:prstGeom>
          <a:noFill/>
        </p:spPr>
      </p:pic>
      <p:sp>
        <p:nvSpPr>
          <p:cNvPr id="11" name="textruta 10">
            <a:extLst>
              <a:ext uri="{FF2B5EF4-FFF2-40B4-BE49-F238E27FC236}">
                <a16:creationId xmlns:a16="http://schemas.microsoft.com/office/drawing/2014/main" id="{9DC1D62D-BBCF-4BF4-25C0-FC064CBCDAA2}"/>
              </a:ext>
            </a:extLst>
          </p:cNvPr>
          <p:cNvSpPr txBox="1"/>
          <p:nvPr/>
        </p:nvSpPr>
        <p:spPr>
          <a:xfrm>
            <a:off x="261257" y="6579476"/>
            <a:ext cx="2301464" cy="246221"/>
          </a:xfrm>
          <a:prstGeom prst="rect">
            <a:avLst/>
          </a:prstGeom>
          <a:noFill/>
        </p:spPr>
        <p:txBody>
          <a:bodyPr wrap="square" rtlCol="0">
            <a:spAutoFit/>
          </a:bodyPr>
          <a:lstStyle/>
          <a:p>
            <a:r>
              <a:rPr lang="sv-SE" sz="1000" b="1" dirty="0">
                <a:solidFill>
                  <a:schemeClr val="bg1"/>
                </a:solidFill>
                <a:latin typeface="Times New Roman" panose="02020603050405020304" pitchFamily="18" charset="0"/>
                <a:cs typeface="Times New Roman" panose="02020603050405020304" pitchFamily="18" charset="0"/>
              </a:rPr>
              <a:t>Bild:  dr. </a:t>
            </a:r>
            <a:r>
              <a:rPr lang="sv-SE" sz="1000" b="1" i="0" dirty="0">
                <a:solidFill>
                  <a:schemeClr val="bg1"/>
                </a:solidFill>
                <a:effectLst/>
                <a:latin typeface="Times New Roman" panose="02020603050405020304" pitchFamily="18" charset="0"/>
                <a:cs typeface="Times New Roman" panose="02020603050405020304" pitchFamily="18" charset="0"/>
              </a:rPr>
              <a:t>Ursula Scheibling</a:t>
            </a:r>
            <a:endParaRPr lang="sv-SE" sz="1000" b="1" dirty="0">
              <a:solidFill>
                <a:schemeClr val="bg1"/>
              </a:solidFill>
              <a:latin typeface="Times New Roman" panose="02020603050405020304" pitchFamily="18" charset="0"/>
              <a:cs typeface="Times New Roman" panose="02020603050405020304" pitchFamily="18" charset="0"/>
            </a:endParaRPr>
          </a:p>
        </p:txBody>
      </p:sp>
      <p:sp>
        <p:nvSpPr>
          <p:cNvPr id="14" name="Ellips 13">
            <a:extLst>
              <a:ext uri="{FF2B5EF4-FFF2-40B4-BE49-F238E27FC236}">
                <a16:creationId xmlns:a16="http://schemas.microsoft.com/office/drawing/2014/main" id="{AE7AE74D-75FE-1651-5387-E25041805126}"/>
              </a:ext>
            </a:extLst>
          </p:cNvPr>
          <p:cNvSpPr/>
          <p:nvPr/>
        </p:nvSpPr>
        <p:spPr>
          <a:xfrm>
            <a:off x="605496" y="2429612"/>
            <a:ext cx="1222625" cy="277402"/>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1CA5470-122A-7BB2-77E3-0634E70E4472}"/>
              </a:ext>
            </a:extLst>
          </p:cNvPr>
          <p:cNvSpPr/>
          <p:nvPr/>
        </p:nvSpPr>
        <p:spPr>
          <a:xfrm>
            <a:off x="3588346" y="2455391"/>
            <a:ext cx="1222625" cy="277402"/>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D5A3FCBE-6D66-AB46-B44F-7161734884B5}"/>
              </a:ext>
            </a:extLst>
          </p:cNvPr>
          <p:cNvSpPr/>
          <p:nvPr/>
        </p:nvSpPr>
        <p:spPr>
          <a:xfrm>
            <a:off x="4108332" y="2594092"/>
            <a:ext cx="1222625" cy="277402"/>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BBE54985-2188-89EB-9D1A-3EC83F5DBC2E}"/>
              </a:ext>
            </a:extLst>
          </p:cNvPr>
          <p:cNvSpPr/>
          <p:nvPr/>
        </p:nvSpPr>
        <p:spPr>
          <a:xfrm>
            <a:off x="7046892" y="2592060"/>
            <a:ext cx="1222625" cy="277402"/>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CE7D8B27-634A-AE69-FD18-F15744ABDA90}"/>
              </a:ext>
            </a:extLst>
          </p:cNvPr>
          <p:cNvSpPr txBox="1"/>
          <p:nvPr/>
        </p:nvSpPr>
        <p:spPr>
          <a:xfrm>
            <a:off x="6972232" y="247457"/>
            <a:ext cx="6157964" cy="707886"/>
          </a:xfrm>
          <a:prstGeom prst="rect">
            <a:avLst/>
          </a:prstGeom>
          <a:noFill/>
        </p:spPr>
        <p:txBody>
          <a:bodyPr wrap="square" rtlCol="0">
            <a:spAutoFit/>
          </a:bodyPr>
          <a:lstStyle/>
          <a:p>
            <a:r>
              <a:rPr lang="sv-SE" sz="4000" b="0" dirty="0">
                <a:solidFill>
                  <a:schemeClr val="tx1">
                    <a:lumMod val="75000"/>
                  </a:schemeClr>
                </a:solidFill>
              </a:rPr>
              <a:t>”Vad är palliativ vård”</a:t>
            </a:r>
            <a:endParaRPr lang="sv-SE" sz="4000" dirty="0">
              <a:solidFill>
                <a:schemeClr val="tx1">
                  <a:lumMod val="75000"/>
                </a:schemeClr>
              </a:solidFill>
            </a:endParaRPr>
          </a:p>
        </p:txBody>
      </p:sp>
    </p:spTree>
    <p:extLst>
      <p:ext uri="{BB962C8B-B14F-4D97-AF65-F5344CB8AC3E}">
        <p14:creationId xmlns:p14="http://schemas.microsoft.com/office/powerpoint/2010/main" val="391228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392950-48E6-95CE-4CB8-B7455871D831}"/>
              </a:ext>
            </a:extLst>
          </p:cNvPr>
          <p:cNvSpPr>
            <a:spLocks noGrp="1"/>
          </p:cNvSpPr>
          <p:nvPr>
            <p:ph type="title" idx="4294967295"/>
          </p:nvPr>
        </p:nvSpPr>
        <p:spPr>
          <a:xfrm>
            <a:off x="1676400" y="1116013"/>
            <a:ext cx="10515600" cy="1171575"/>
          </a:xfrm>
        </p:spPr>
        <p:txBody>
          <a:bodyPr/>
          <a:lstStyle/>
          <a:p>
            <a:r>
              <a:rPr lang="sv-SE" dirty="0">
                <a:solidFill>
                  <a:schemeClr val="bg1"/>
                </a:solidFill>
              </a:rPr>
              <a:t>90 000 avlidna / år nationellt</a:t>
            </a:r>
          </a:p>
        </p:txBody>
      </p:sp>
      <p:pic>
        <p:nvPicPr>
          <p:cNvPr id="4" name="Bildobjekt 3">
            <a:extLst>
              <a:ext uri="{FF2B5EF4-FFF2-40B4-BE49-F238E27FC236}">
                <a16:creationId xmlns:a16="http://schemas.microsoft.com/office/drawing/2014/main" id="{398B5293-8E05-46C6-D927-60B5D0874FBD}"/>
              </a:ext>
            </a:extLst>
          </p:cNvPr>
          <p:cNvPicPr>
            <a:picLocks noChangeAspect="1"/>
          </p:cNvPicPr>
          <p:nvPr/>
        </p:nvPicPr>
        <p:blipFill rotWithShape="1">
          <a:blip r:embed="rId3"/>
          <a:srcRect t="30800" b="9863"/>
          <a:stretch/>
        </p:blipFill>
        <p:spPr>
          <a:xfrm>
            <a:off x="1540445" y="2117172"/>
            <a:ext cx="8995625" cy="3642183"/>
          </a:xfrm>
          <a:prstGeom prst="rect">
            <a:avLst/>
          </a:prstGeom>
        </p:spPr>
      </p:pic>
      <p:sp>
        <p:nvSpPr>
          <p:cNvPr id="6" name="textruta 5">
            <a:extLst>
              <a:ext uri="{FF2B5EF4-FFF2-40B4-BE49-F238E27FC236}">
                <a16:creationId xmlns:a16="http://schemas.microsoft.com/office/drawing/2014/main" id="{0C8E6046-D75D-2DC3-C733-839B01D736D0}"/>
              </a:ext>
            </a:extLst>
          </p:cNvPr>
          <p:cNvSpPr txBox="1"/>
          <p:nvPr/>
        </p:nvSpPr>
        <p:spPr>
          <a:xfrm>
            <a:off x="5403273" y="6473931"/>
            <a:ext cx="6096000" cy="307777"/>
          </a:xfrm>
          <a:prstGeom prst="rect">
            <a:avLst/>
          </a:prstGeom>
          <a:noFill/>
        </p:spPr>
        <p:txBody>
          <a:bodyPr wrap="square">
            <a:spAutoFit/>
          </a:bodyPr>
          <a:lstStyle/>
          <a:p>
            <a:pPr algn="l"/>
            <a:r>
              <a:rPr lang="sv-SE" sz="1400" dirty="0">
                <a:solidFill>
                  <a:schemeClr val="bg1"/>
                </a:solidFill>
              </a:rPr>
              <a:t>Nationella vårdprogrammet för palliativ vård 2023</a:t>
            </a:r>
          </a:p>
        </p:txBody>
      </p:sp>
      <p:sp>
        <p:nvSpPr>
          <p:cNvPr id="9" name="Ellips 8">
            <a:extLst>
              <a:ext uri="{FF2B5EF4-FFF2-40B4-BE49-F238E27FC236}">
                <a16:creationId xmlns:a16="http://schemas.microsoft.com/office/drawing/2014/main" id="{8A29DE7F-73E7-DDE9-034A-B8DD0695E80C}"/>
              </a:ext>
            </a:extLst>
          </p:cNvPr>
          <p:cNvSpPr/>
          <p:nvPr/>
        </p:nvSpPr>
        <p:spPr>
          <a:xfrm>
            <a:off x="1740501" y="3167104"/>
            <a:ext cx="8795569" cy="77585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5" name="textruta 4">
            <a:extLst>
              <a:ext uri="{FF2B5EF4-FFF2-40B4-BE49-F238E27FC236}">
                <a16:creationId xmlns:a16="http://schemas.microsoft.com/office/drawing/2014/main" id="{FED79AA3-6325-83E3-48D8-BC09C12352AA}"/>
              </a:ext>
            </a:extLst>
          </p:cNvPr>
          <p:cNvSpPr txBox="1"/>
          <p:nvPr/>
        </p:nvSpPr>
        <p:spPr>
          <a:xfrm>
            <a:off x="6590095" y="80204"/>
            <a:ext cx="6157964" cy="707886"/>
          </a:xfrm>
          <a:prstGeom prst="rect">
            <a:avLst/>
          </a:prstGeom>
          <a:noFill/>
        </p:spPr>
        <p:txBody>
          <a:bodyPr wrap="square" rtlCol="0">
            <a:spAutoFit/>
          </a:bodyPr>
          <a:lstStyle/>
          <a:p>
            <a:r>
              <a:rPr lang="sv-SE" sz="4000" b="0" dirty="0">
                <a:solidFill>
                  <a:schemeClr val="bg1"/>
                </a:solidFill>
              </a:rPr>
              <a:t>”Omfattning och behov”</a:t>
            </a:r>
            <a:endParaRPr lang="sv-SE" sz="4000" dirty="0">
              <a:solidFill>
                <a:schemeClr val="bg1"/>
              </a:solidFill>
            </a:endParaRPr>
          </a:p>
        </p:txBody>
      </p:sp>
    </p:spTree>
    <p:extLst>
      <p:ext uri="{BB962C8B-B14F-4D97-AF65-F5344CB8AC3E}">
        <p14:creationId xmlns:p14="http://schemas.microsoft.com/office/powerpoint/2010/main" val="7625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7D30449-1AAE-EF3E-5E13-6B34E79F1069}"/>
              </a:ext>
            </a:extLst>
          </p:cNvPr>
          <p:cNvSpPr>
            <a:spLocks noGrp="1"/>
          </p:cNvSpPr>
          <p:nvPr>
            <p:ph type="title" idx="4294967295"/>
          </p:nvPr>
        </p:nvSpPr>
        <p:spPr>
          <a:xfrm>
            <a:off x="1056290" y="499461"/>
            <a:ext cx="10515600" cy="1171575"/>
          </a:xfrm>
        </p:spPr>
        <p:txBody>
          <a:bodyPr>
            <a:normAutofit/>
          </a:bodyPr>
          <a:lstStyle/>
          <a:p>
            <a:r>
              <a:rPr lang="sv-SE" sz="4000" dirty="0">
                <a:solidFill>
                  <a:schemeClr val="bg1"/>
                </a:solidFill>
              </a:rPr>
              <a:t>Allmän eller specialiserad palliativ vård?</a:t>
            </a:r>
          </a:p>
        </p:txBody>
      </p:sp>
      <p:sp>
        <p:nvSpPr>
          <p:cNvPr id="4" name="Platshållare för innehåll 3">
            <a:extLst>
              <a:ext uri="{FF2B5EF4-FFF2-40B4-BE49-F238E27FC236}">
                <a16:creationId xmlns:a16="http://schemas.microsoft.com/office/drawing/2014/main" id="{3B779F82-80B7-99B8-CEA7-E5911202CE5C}"/>
              </a:ext>
            </a:extLst>
          </p:cNvPr>
          <p:cNvSpPr>
            <a:spLocks noGrp="1"/>
          </p:cNvSpPr>
          <p:nvPr>
            <p:ph sz="half" idx="4294967295"/>
          </p:nvPr>
        </p:nvSpPr>
        <p:spPr>
          <a:xfrm>
            <a:off x="0" y="2355850"/>
            <a:ext cx="5556250" cy="3821113"/>
          </a:xfrm>
        </p:spPr>
        <p:txBody>
          <a:bodyPr>
            <a:normAutofit/>
          </a:bodyPr>
          <a:lstStyle/>
          <a:p>
            <a:pPr marL="0" indent="0" algn="ctr">
              <a:buNone/>
            </a:pPr>
            <a:r>
              <a:rPr lang="sv-SE" sz="3200" b="1" i="1" dirty="0">
                <a:solidFill>
                  <a:schemeClr val="bg1"/>
                </a:solidFill>
              </a:rPr>
              <a:t>Allmän palliativ vård</a:t>
            </a:r>
          </a:p>
          <a:p>
            <a:pPr marL="0" indent="0" algn="ctr">
              <a:buNone/>
            </a:pPr>
            <a:endParaRPr lang="sv-SE" i="1" dirty="0">
              <a:solidFill>
                <a:schemeClr val="bg1"/>
              </a:solidFill>
            </a:endParaRPr>
          </a:p>
          <a:p>
            <a:pPr marL="0" indent="0" algn="ctr">
              <a:buNone/>
            </a:pPr>
            <a:r>
              <a:rPr lang="sv-SE" sz="2500" i="1" dirty="0">
                <a:solidFill>
                  <a:schemeClr val="bg1"/>
                </a:solidFill>
              </a:rPr>
              <a:t>Palliativ vård som ges till patienter vars behov kan tillgodoses av personal med grundläggande kunskap och kompetens i palliativ vård </a:t>
            </a:r>
          </a:p>
        </p:txBody>
      </p:sp>
      <p:sp>
        <p:nvSpPr>
          <p:cNvPr id="5" name="Platshållare för innehåll 4">
            <a:extLst>
              <a:ext uri="{FF2B5EF4-FFF2-40B4-BE49-F238E27FC236}">
                <a16:creationId xmlns:a16="http://schemas.microsoft.com/office/drawing/2014/main" id="{258B1F05-10A0-449B-3AD9-B796D09D055D}"/>
              </a:ext>
            </a:extLst>
          </p:cNvPr>
          <p:cNvSpPr>
            <a:spLocks noGrp="1"/>
          </p:cNvSpPr>
          <p:nvPr>
            <p:ph sz="half" idx="4294967295"/>
          </p:nvPr>
        </p:nvSpPr>
        <p:spPr>
          <a:xfrm>
            <a:off x="6530975" y="2355850"/>
            <a:ext cx="5661025" cy="3821113"/>
          </a:xfrm>
        </p:spPr>
        <p:txBody>
          <a:bodyPr>
            <a:normAutofit/>
          </a:bodyPr>
          <a:lstStyle/>
          <a:p>
            <a:pPr marL="0" indent="0" algn="ctr">
              <a:buNone/>
            </a:pPr>
            <a:r>
              <a:rPr lang="sv-SE" sz="3200" b="1" i="1" dirty="0">
                <a:solidFill>
                  <a:schemeClr val="bg1"/>
                </a:solidFill>
              </a:rPr>
              <a:t>Specialiserad palliativ vård</a:t>
            </a:r>
          </a:p>
          <a:p>
            <a:pPr marL="0" indent="0">
              <a:buNone/>
            </a:pPr>
            <a:endParaRPr lang="sv-SE" dirty="0">
              <a:solidFill>
                <a:schemeClr val="bg1"/>
              </a:solidFill>
            </a:endParaRPr>
          </a:p>
          <a:p>
            <a:pPr marL="0" indent="0" algn="ctr">
              <a:buNone/>
            </a:pPr>
            <a:r>
              <a:rPr lang="sv-SE" sz="2500" i="1" dirty="0">
                <a:solidFill>
                  <a:schemeClr val="bg1"/>
                </a:solidFill>
              </a:rPr>
              <a:t>Palliativ vård som ges till patienter med komplexa symtom eller vars livssituation medför särskilda behov, och som utförs av ett multiprofessionellt team med särskild kunskap och kompetens i palliativ vård</a:t>
            </a:r>
          </a:p>
        </p:txBody>
      </p:sp>
      <p:sp>
        <p:nvSpPr>
          <p:cNvPr id="6" name="textruta 5">
            <a:extLst>
              <a:ext uri="{FF2B5EF4-FFF2-40B4-BE49-F238E27FC236}">
                <a16:creationId xmlns:a16="http://schemas.microsoft.com/office/drawing/2014/main" id="{ABADA056-135D-6692-674A-60F573B796D2}"/>
              </a:ext>
            </a:extLst>
          </p:cNvPr>
          <p:cNvSpPr txBox="1"/>
          <p:nvPr/>
        </p:nvSpPr>
        <p:spPr>
          <a:xfrm>
            <a:off x="4320692" y="6488668"/>
            <a:ext cx="4503761" cy="369332"/>
          </a:xfrm>
          <a:prstGeom prst="rect">
            <a:avLst/>
          </a:prstGeom>
          <a:noFill/>
        </p:spPr>
        <p:txBody>
          <a:bodyPr wrap="square" rtlCol="0">
            <a:spAutoFit/>
          </a:bodyPr>
          <a:lstStyle/>
          <a:p>
            <a:r>
              <a:rPr lang="sv-SE" dirty="0">
                <a:solidFill>
                  <a:schemeClr val="bg1"/>
                </a:solidFill>
              </a:rPr>
              <a:t>Källa: Socialstyrelsens termbank</a:t>
            </a:r>
          </a:p>
        </p:txBody>
      </p:sp>
    </p:spTree>
    <p:extLst>
      <p:ext uri="{BB962C8B-B14F-4D97-AF65-F5344CB8AC3E}">
        <p14:creationId xmlns:p14="http://schemas.microsoft.com/office/powerpoint/2010/main" val="21429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580D86-F8F7-A01C-5B4A-579800EF554D}"/>
              </a:ext>
            </a:extLst>
          </p:cNvPr>
          <p:cNvSpPr>
            <a:spLocks noGrp="1"/>
          </p:cNvSpPr>
          <p:nvPr>
            <p:ph type="title" idx="4294967295"/>
          </p:nvPr>
        </p:nvSpPr>
        <p:spPr>
          <a:xfrm>
            <a:off x="1056289" y="2619540"/>
            <a:ext cx="10515600" cy="1173162"/>
          </a:xfrm>
        </p:spPr>
        <p:txBody>
          <a:bodyPr>
            <a:normAutofit fontScale="90000"/>
          </a:bodyPr>
          <a:lstStyle/>
          <a:p>
            <a:pPr algn="ctr"/>
            <a:r>
              <a:rPr lang="sv-SE">
                <a:solidFill>
                  <a:schemeClr val="bg1"/>
                </a:solidFill>
              </a:rPr>
              <a:t>Avsaknad av strukturer för att systematiskt identifiera behov och säkerställa evidensbaserade insatser</a:t>
            </a:r>
            <a:endParaRPr lang="sv-SE" dirty="0">
              <a:solidFill>
                <a:schemeClr val="bg1"/>
              </a:solidFill>
            </a:endParaRPr>
          </a:p>
        </p:txBody>
      </p:sp>
    </p:spTree>
    <p:extLst>
      <p:ext uri="{BB962C8B-B14F-4D97-AF65-F5344CB8AC3E}">
        <p14:creationId xmlns:p14="http://schemas.microsoft.com/office/powerpoint/2010/main" val="65999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A882DC-A8FF-5381-AA69-303761C558F5}"/>
              </a:ext>
            </a:extLst>
          </p:cNvPr>
          <p:cNvSpPr>
            <a:spLocks noGrp="1"/>
          </p:cNvSpPr>
          <p:nvPr>
            <p:ph type="title" idx="4294967295"/>
          </p:nvPr>
        </p:nvSpPr>
        <p:spPr>
          <a:xfrm>
            <a:off x="1471448" y="610312"/>
            <a:ext cx="10515600" cy="1171575"/>
          </a:xfrm>
        </p:spPr>
        <p:txBody>
          <a:bodyPr anchor="ctr">
            <a:normAutofit/>
          </a:bodyPr>
          <a:lstStyle/>
          <a:p>
            <a:r>
              <a:rPr lang="sv-SE" dirty="0">
                <a:solidFill>
                  <a:schemeClr val="bg1"/>
                </a:solidFill>
              </a:rPr>
              <a:t>Nationell vårdplan för palliativ vård</a:t>
            </a:r>
          </a:p>
        </p:txBody>
      </p:sp>
      <p:pic>
        <p:nvPicPr>
          <p:cNvPr id="4" name="Bildobjekt 3">
            <a:extLst>
              <a:ext uri="{FF2B5EF4-FFF2-40B4-BE49-F238E27FC236}">
                <a16:creationId xmlns:a16="http://schemas.microsoft.com/office/drawing/2014/main" id="{D707089C-0313-B322-668D-9537EA8A7972}"/>
              </a:ext>
            </a:extLst>
          </p:cNvPr>
          <p:cNvPicPr>
            <a:picLocks noChangeAspect="1"/>
          </p:cNvPicPr>
          <p:nvPr/>
        </p:nvPicPr>
        <p:blipFill>
          <a:blip r:embed="rId3"/>
          <a:stretch>
            <a:fillRect/>
          </a:stretch>
        </p:blipFill>
        <p:spPr>
          <a:xfrm>
            <a:off x="3223182" y="2355573"/>
            <a:ext cx="8130618" cy="3821389"/>
          </a:xfrm>
          <a:prstGeom prst="rect">
            <a:avLst/>
          </a:prstGeom>
          <a:noFill/>
        </p:spPr>
      </p:pic>
      <p:sp>
        <p:nvSpPr>
          <p:cNvPr id="5" name="Rektangel 4">
            <a:extLst>
              <a:ext uri="{FF2B5EF4-FFF2-40B4-BE49-F238E27FC236}">
                <a16:creationId xmlns:a16="http://schemas.microsoft.com/office/drawing/2014/main" id="{40C02DA7-66F3-6540-579A-DC3F1021727B}"/>
              </a:ext>
            </a:extLst>
          </p:cNvPr>
          <p:cNvSpPr/>
          <p:nvPr/>
        </p:nvSpPr>
        <p:spPr>
          <a:xfrm>
            <a:off x="580422" y="2951368"/>
            <a:ext cx="2306471" cy="2470245"/>
          </a:xfrm>
          <a:prstGeom prst="rect">
            <a:avLst/>
          </a:prstGeom>
          <a:solidFill>
            <a:schemeClr val="tx2">
              <a:lumMod val="75000"/>
            </a:schemeClr>
          </a:solidFill>
          <a:ln w="444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u="sng" dirty="0">
                <a:solidFill>
                  <a:schemeClr val="bg1"/>
                </a:solidFill>
              </a:rPr>
              <a:t>Under utveckling </a:t>
            </a:r>
          </a:p>
          <a:p>
            <a:pPr algn="ctr"/>
            <a:endParaRPr lang="sv-SE" sz="2000" dirty="0">
              <a:solidFill>
                <a:schemeClr val="bg1"/>
              </a:solidFill>
            </a:endParaRPr>
          </a:p>
          <a:p>
            <a:pPr algn="ctr"/>
            <a:r>
              <a:rPr lang="sv-SE" sz="3500" b="1" dirty="0" err="1">
                <a:solidFill>
                  <a:schemeClr val="bg1"/>
                </a:solidFill>
              </a:rPr>
              <a:t>iNVP</a:t>
            </a:r>
            <a:endParaRPr lang="sv-SE" sz="3500" b="1" dirty="0">
              <a:solidFill>
                <a:schemeClr val="bg1"/>
              </a:solidFill>
            </a:endParaRPr>
          </a:p>
          <a:p>
            <a:pPr algn="ctr"/>
            <a:endParaRPr lang="sv-SE" sz="2000" dirty="0">
              <a:solidFill>
                <a:schemeClr val="bg1"/>
              </a:solidFill>
            </a:endParaRPr>
          </a:p>
          <a:p>
            <a:pPr algn="ctr"/>
            <a:r>
              <a:rPr lang="sv-SE" sz="2000" b="1" i="1" dirty="0">
                <a:solidFill>
                  <a:schemeClr val="bg1"/>
                </a:solidFill>
              </a:rPr>
              <a:t>”Identifiera patienten”</a:t>
            </a:r>
          </a:p>
        </p:txBody>
      </p:sp>
    </p:spTree>
    <p:extLst>
      <p:ext uri="{BB962C8B-B14F-4D97-AF65-F5344CB8AC3E}">
        <p14:creationId xmlns:p14="http://schemas.microsoft.com/office/powerpoint/2010/main" val="39619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tema">
  <a:themeElements>
    <a:clrScheme name="Anpassat 1">
      <a:dk1>
        <a:srgbClr val="103E5A"/>
      </a:dk1>
      <a:lt1>
        <a:srgbClr val="F9F9F9"/>
      </a:lt1>
      <a:dk2>
        <a:srgbClr val="103E5A"/>
      </a:dk2>
      <a:lt2>
        <a:srgbClr val="F9F9F9"/>
      </a:lt2>
      <a:accent1>
        <a:srgbClr val="A5B592"/>
      </a:accent1>
      <a:accent2>
        <a:srgbClr val="EE6B4C"/>
      </a:accent2>
      <a:accent3>
        <a:srgbClr val="E3BE35"/>
      </a:accent3>
      <a:accent4>
        <a:srgbClr val="D092A7"/>
      </a:accent4>
      <a:accent5>
        <a:srgbClr val="569077"/>
      </a:accent5>
      <a:accent6>
        <a:srgbClr val="809EC2"/>
      </a:accent6>
      <a:hlink>
        <a:srgbClr val="3EA4BC"/>
      </a:hlink>
      <a:folHlink>
        <a:srgbClr val="7F6F6F"/>
      </a:folHlink>
    </a:clrScheme>
    <a:fontScheme name="Futura">
      <a:majorFont>
        <a:latin typeface="Futura PT Medium"/>
        <a:ea typeface=""/>
        <a:cs typeface=""/>
      </a:majorFont>
      <a:minorFont>
        <a:latin typeface="Futura 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290C1E7300CC418116967D97B15331" ma:contentTypeVersion="15" ma:contentTypeDescription="Skapa ett nytt dokument." ma:contentTypeScope="" ma:versionID="e055f40f1e159a04c39189b053c3b72f">
  <xsd:schema xmlns:xsd="http://www.w3.org/2001/XMLSchema" xmlns:xs="http://www.w3.org/2001/XMLSchema" xmlns:p="http://schemas.microsoft.com/office/2006/metadata/properties" xmlns:ns2="3180f522-9ce7-40a7-afa6-7346c3812ce8" xmlns:ns3="eb465a92-2349-4e81-b160-0d8be886fc5a" targetNamespace="http://schemas.microsoft.com/office/2006/metadata/properties" ma:root="true" ma:fieldsID="bad503341d02067b26d5d29e84d61e56" ns2:_="" ns3:_="">
    <xsd:import namespace="3180f522-9ce7-40a7-afa6-7346c3812ce8"/>
    <xsd:import namespace="eb465a92-2349-4e81-b160-0d8be886fc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0f522-9ce7-40a7-afa6-7346c3812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Bildmarkeringar" ma:readOnly="false" ma:fieldId="{5cf76f15-5ced-4ddc-b409-7134ff3c332f}" ma:taxonomyMulti="true" ma:sspId="97266bcc-55c4-4544-a428-4f926305b55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465a92-2349-4e81-b160-0d8be886fc5a"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15" nillable="true" ma:displayName="Taxonomy Catch All Column" ma:hidden="true" ma:list="{a18a20cc-6a73-4b9b-812b-ba53598a8135}" ma:internalName="TaxCatchAll" ma:showField="CatchAllData" ma:web="eb465a92-2349-4e81-b160-0d8be886f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465a92-2349-4e81-b160-0d8be886fc5a" xsi:nil="true"/>
    <lcf76f155ced4ddcb4097134ff3c332f xmlns="3180f522-9ce7-40a7-afa6-7346c3812c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7ED573-2256-4FD8-A1E5-494F1FF53A8C}"/>
</file>

<file path=customXml/itemProps2.xml><?xml version="1.0" encoding="utf-8"?>
<ds:datastoreItem xmlns:ds="http://schemas.openxmlformats.org/officeDocument/2006/customXml" ds:itemID="{DBE6B240-81B6-4706-A23F-89D847BBB2B3}"/>
</file>

<file path=customXml/itemProps3.xml><?xml version="1.0" encoding="utf-8"?>
<ds:datastoreItem xmlns:ds="http://schemas.openxmlformats.org/officeDocument/2006/customXml" ds:itemID="{5184D2FF-4FBA-428F-84BD-C8D67F372631}"/>
</file>

<file path=docProps/app.xml><?xml version="1.0" encoding="utf-8"?>
<Properties xmlns="http://schemas.openxmlformats.org/officeDocument/2006/extended-properties" xmlns:vt="http://schemas.openxmlformats.org/officeDocument/2006/docPropsVTypes">
  <Template>Office Theme</Template>
  <TotalTime>0</TotalTime>
  <Words>1846</Words>
  <Application>Microsoft Office PowerPoint</Application>
  <PresentationFormat>Bredbild</PresentationFormat>
  <Paragraphs>168</Paragraphs>
  <Slides>25</Slides>
  <Notes>17</Notes>
  <HiddenSlides>1</HiddenSlides>
  <MMClips>0</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25</vt:i4>
      </vt:variant>
    </vt:vector>
  </HeadingPairs>
  <TitlesOfParts>
    <vt:vector size="38" baseType="lpstr">
      <vt:lpstr>TeX_CM_Maths_Symbols</vt:lpstr>
      <vt:lpstr>Aharoni</vt:lpstr>
      <vt:lpstr>open sans</vt:lpstr>
      <vt:lpstr>Verdana</vt:lpstr>
      <vt:lpstr>Futura PT Medium</vt:lpstr>
      <vt:lpstr>Futura PT Light</vt:lpstr>
      <vt:lpstr>Helvetica</vt:lpstr>
      <vt:lpstr>Public Sans</vt:lpstr>
      <vt:lpstr>Calibri</vt:lpstr>
      <vt:lpstr>Arial</vt:lpstr>
      <vt:lpstr>Helvetica-Bold</vt:lpstr>
      <vt:lpstr>Times New Roman</vt:lpstr>
      <vt:lpstr>Office-tema</vt:lpstr>
      <vt:lpstr>Att tidigt identifiera och möta palliativa vårdbehov  Varför är det viktigt och hur ska det åstadkommas?</vt:lpstr>
      <vt:lpstr>1. Vad palliativ vård är  2. Omfattning och behov av palliativ vård”  </vt:lpstr>
      <vt:lpstr>PowerPoint-presentation</vt:lpstr>
      <vt:lpstr>PowerPoint-presentation</vt:lpstr>
      <vt:lpstr>PowerPoint-presentation</vt:lpstr>
      <vt:lpstr>90 000 avlidna / år nationellt</vt:lpstr>
      <vt:lpstr>Allmän eller specialiserad palliativ vård?</vt:lpstr>
      <vt:lpstr>Avsaknad av strukturer för att systematiskt identifiera behov och säkerställa evidensbaserade insatser</vt:lpstr>
      <vt:lpstr>Nationell vårdplan för palliativ vård</vt:lpstr>
      <vt:lpstr>Avsaknad av förutsättningar för kommunikation</vt:lpstr>
      <vt:lpstr>PowerPoint-presentation</vt:lpstr>
      <vt:lpstr>”Dom sa hela tiden att det tar tid, det tar tid att återhämta sig från en så här stor operation. Jag tolkade det som att jag skulle bli bättre med tiden.  Så jag ställde in allt, resor, att träffa familjen… ja allt…</vt:lpstr>
      <vt:lpstr>Axplock från evidensen</vt:lpstr>
      <vt:lpstr>PowerPoint-presentation</vt:lpstr>
      <vt:lpstr>PowerPoint-presentation</vt:lpstr>
      <vt:lpstr>PowerPoint-presentation</vt:lpstr>
      <vt:lpstr>ALLAN- studien</vt:lpstr>
      <vt:lpstr>PowerPoint-presentation</vt:lpstr>
      <vt:lpstr>PowerPoint-presentation</vt:lpstr>
      <vt:lpstr>Bakgrund</vt:lpstr>
      <vt:lpstr>Mål</vt:lpstr>
      <vt:lpstr>PowerPoint-presentation</vt:lpstr>
      <vt:lpstr>Vad behöver vi göra? </vt:lpstr>
      <vt:lpstr>Tack! Marlene.Malmstrom@skane.se  palluc.se</vt:lpstr>
      <vt:lpstr>Hur är den specialiserade palliativa vården  organiserad”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Matz Wennerhed Felicia</dc:creator>
  <cp:lastModifiedBy>Elisabeth Lennhede</cp:lastModifiedBy>
  <cp:revision>93</cp:revision>
  <dcterms:created xsi:type="dcterms:W3CDTF">2021-12-15T10:03:41Z</dcterms:created>
  <dcterms:modified xsi:type="dcterms:W3CDTF">2024-11-19T16:15:15Z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0x01010058290C1E7300CC418116967D97B15331</vt:lpwstr>
  </property>
</Properties>
</file>